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9"/>
  </p:notesMasterIdLst>
  <p:sldIdLst>
    <p:sldId id="256" r:id="rId2"/>
    <p:sldId id="524" r:id="rId3"/>
    <p:sldId id="525" r:id="rId4"/>
    <p:sldId id="526" r:id="rId5"/>
    <p:sldId id="527" r:id="rId6"/>
    <p:sldId id="528" r:id="rId7"/>
    <p:sldId id="487" r:id="rId8"/>
    <p:sldId id="509" r:id="rId9"/>
    <p:sldId id="510" r:id="rId10"/>
    <p:sldId id="511" r:id="rId11"/>
    <p:sldId id="512" r:id="rId12"/>
    <p:sldId id="513" r:id="rId13"/>
    <p:sldId id="514" r:id="rId14"/>
    <p:sldId id="515" r:id="rId15"/>
    <p:sldId id="516" r:id="rId16"/>
    <p:sldId id="522" r:id="rId17"/>
    <p:sldId id="517" r:id="rId18"/>
    <p:sldId id="518" r:id="rId19"/>
    <p:sldId id="519" r:id="rId20"/>
    <p:sldId id="520" r:id="rId21"/>
    <p:sldId id="521" r:id="rId22"/>
    <p:sldId id="523" r:id="rId23"/>
    <p:sldId id="488" r:id="rId24"/>
    <p:sldId id="492" r:id="rId25"/>
    <p:sldId id="490" r:id="rId26"/>
    <p:sldId id="491" r:id="rId27"/>
    <p:sldId id="493" r:id="rId28"/>
    <p:sldId id="494" r:id="rId29"/>
    <p:sldId id="495" r:id="rId30"/>
    <p:sldId id="496" r:id="rId31"/>
    <p:sldId id="497" r:id="rId32"/>
    <p:sldId id="498" r:id="rId33"/>
    <p:sldId id="499" r:id="rId34"/>
    <p:sldId id="500" r:id="rId35"/>
    <p:sldId id="529" r:id="rId36"/>
    <p:sldId id="530" r:id="rId37"/>
    <p:sldId id="531" r:id="rId38"/>
    <p:sldId id="532" r:id="rId39"/>
    <p:sldId id="502" r:id="rId40"/>
    <p:sldId id="533" r:id="rId41"/>
    <p:sldId id="534" r:id="rId42"/>
    <p:sldId id="535" r:id="rId43"/>
    <p:sldId id="536" r:id="rId44"/>
    <p:sldId id="537" r:id="rId45"/>
    <p:sldId id="538" r:id="rId46"/>
    <p:sldId id="540" r:id="rId47"/>
    <p:sldId id="541" r:id="rId48"/>
    <p:sldId id="542" r:id="rId49"/>
    <p:sldId id="501" r:id="rId50"/>
    <p:sldId id="543" r:id="rId51"/>
    <p:sldId id="544" r:id="rId52"/>
    <p:sldId id="545" r:id="rId53"/>
    <p:sldId id="546" r:id="rId54"/>
    <p:sldId id="547" r:id="rId55"/>
    <p:sldId id="548" r:id="rId56"/>
    <p:sldId id="549" r:id="rId57"/>
    <p:sldId id="489" r:id="rId58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0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43"/>
    <p:restoredTop sz="94710"/>
  </p:normalViewPr>
  <p:slideViewPr>
    <p:cSldViewPr>
      <p:cViewPr varScale="1">
        <p:scale>
          <a:sx n="73" d="100"/>
          <a:sy n="73" d="100"/>
        </p:scale>
        <p:origin x="2008" y="50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CD5AFB-8D0A-6E41-8816-1E24D0FA9FB6}" type="datetimeFigureOut">
              <a:rPr lang="en-US" smtClean="0"/>
              <a:t>5/28/25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22C787-F786-9C4E-BFC5-B2A0A7265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92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Easily debug small simulations</a:t>
            </a:r>
          </a:p>
          <a:p>
            <a:r>
              <a:rPr lang="en-US" dirty="0"/>
              <a:t>Find connectivity issues</a:t>
            </a:r>
          </a:p>
          <a:p>
            <a:r>
              <a:rPr lang="en-US" dirty="0"/>
              <a:t>Determine approximate “node-level” runtime</a:t>
            </a:r>
          </a:p>
          <a:p>
            <a:r>
              <a:rPr lang="en-US" dirty="0"/>
              <a:t>Prepare your HPC resources to run at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2C787-F786-9C4E-BFC5-B2A0A72655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701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2C787-F786-9C4E-BFC5-B2A0A726553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511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8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5/28/25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object 2">
            <a:extLst>
              <a:ext uri="{FF2B5EF4-FFF2-40B4-BE49-F238E27FC236}">
                <a16:creationId xmlns:a16="http://schemas.microsoft.com/office/drawing/2014/main" id="{B175586F-688E-96AC-CA2E-D793A9BA3694}"/>
              </a:ext>
            </a:extLst>
          </p:cNvPr>
          <p:cNvGrpSpPr/>
          <p:nvPr userDrawn="1"/>
        </p:nvGrpSpPr>
        <p:grpSpPr>
          <a:xfrm>
            <a:off x="0" y="1"/>
            <a:ext cx="18288000" cy="3179445"/>
            <a:chOff x="0" y="1"/>
            <a:chExt cx="18288000" cy="3179445"/>
          </a:xfrm>
        </p:grpSpPr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EE656B7C-BEE3-685B-3C56-A897DE0C9257}"/>
                </a:ext>
              </a:extLst>
            </p:cNvPr>
            <p:cNvSpPr/>
            <p:nvPr/>
          </p:nvSpPr>
          <p:spPr>
            <a:xfrm>
              <a:off x="9777779" y="2"/>
              <a:ext cx="8510270" cy="3179445"/>
            </a:xfrm>
            <a:custGeom>
              <a:avLst/>
              <a:gdLst/>
              <a:ahLst/>
              <a:cxnLst/>
              <a:rect l="l" t="t" r="r" b="b"/>
              <a:pathLst>
                <a:path w="8510269" h="3179445">
                  <a:moveTo>
                    <a:pt x="8510220" y="1395774"/>
                  </a:moveTo>
                  <a:lnTo>
                    <a:pt x="8185359" y="3178930"/>
                  </a:lnTo>
                  <a:lnTo>
                    <a:pt x="0" y="0"/>
                  </a:lnTo>
                  <a:lnTo>
                    <a:pt x="8510220" y="0"/>
                  </a:lnTo>
                  <a:lnTo>
                    <a:pt x="8510220" y="1395774"/>
                  </a:lnTo>
                  <a:close/>
                </a:path>
              </a:pathLst>
            </a:custGeom>
            <a:solidFill>
              <a:srgbClr val="D50C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7246BED0-A7D0-270C-BAC8-B8A2F3B5A8AC}"/>
                </a:ext>
              </a:extLst>
            </p:cNvPr>
            <p:cNvSpPr/>
            <p:nvPr/>
          </p:nvSpPr>
          <p:spPr>
            <a:xfrm>
              <a:off x="7248070" y="193811"/>
              <a:ext cx="3906520" cy="2565400"/>
            </a:xfrm>
            <a:custGeom>
              <a:avLst/>
              <a:gdLst/>
              <a:ahLst/>
              <a:cxnLst/>
              <a:rect l="l" t="t" r="r" b="b"/>
              <a:pathLst>
                <a:path w="3906520" h="2565400">
                  <a:moveTo>
                    <a:pt x="788132" y="2564811"/>
                  </a:moveTo>
                  <a:lnTo>
                    <a:pt x="0" y="1020798"/>
                  </a:lnTo>
                  <a:lnTo>
                    <a:pt x="3906310" y="0"/>
                  </a:lnTo>
                  <a:lnTo>
                    <a:pt x="788132" y="2564811"/>
                  </a:lnTo>
                  <a:close/>
                </a:path>
              </a:pathLst>
            </a:custGeom>
            <a:solidFill>
              <a:srgbClr val="FD45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135B3096-ACB9-AE3A-4A1E-8ED5C3CFF1B6}"/>
                </a:ext>
              </a:extLst>
            </p:cNvPr>
            <p:cNvSpPr/>
            <p:nvPr/>
          </p:nvSpPr>
          <p:spPr>
            <a:xfrm>
              <a:off x="0" y="11"/>
              <a:ext cx="12010390" cy="3136265"/>
            </a:xfrm>
            <a:custGeom>
              <a:avLst/>
              <a:gdLst/>
              <a:ahLst/>
              <a:cxnLst/>
              <a:rect l="l" t="t" r="r" b="b"/>
              <a:pathLst>
                <a:path w="12010390" h="3136265">
                  <a:moveTo>
                    <a:pt x="12009895" y="0"/>
                  </a:moveTo>
                  <a:lnTo>
                    <a:pt x="8012747" y="0"/>
                  </a:lnTo>
                  <a:lnTo>
                    <a:pt x="7494333" y="0"/>
                  </a:lnTo>
                  <a:lnTo>
                    <a:pt x="0" y="0"/>
                  </a:lnTo>
                  <a:lnTo>
                    <a:pt x="0" y="201498"/>
                  </a:lnTo>
                  <a:lnTo>
                    <a:pt x="7441374" y="3136252"/>
                  </a:lnTo>
                  <a:lnTo>
                    <a:pt x="7793177" y="1205179"/>
                  </a:lnTo>
                  <a:lnTo>
                    <a:pt x="7900390" y="1625396"/>
                  </a:lnTo>
                  <a:lnTo>
                    <a:pt x="12009895" y="0"/>
                  </a:lnTo>
                  <a:close/>
                </a:path>
              </a:pathLst>
            </a:custGeom>
            <a:solidFill>
              <a:srgbClr val="D50C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" name="bg object 28">
            <a:extLst>
              <a:ext uri="{FF2B5EF4-FFF2-40B4-BE49-F238E27FC236}">
                <a16:creationId xmlns:a16="http://schemas.microsoft.com/office/drawing/2014/main" id="{C86BA660-DCD5-A04E-8DA2-B65A0E46936C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410200" y="2759211"/>
            <a:ext cx="7062608" cy="735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52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8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5/28/25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97D6B998-676C-4809-8007-0954ADE88852}"/>
              </a:ext>
            </a:extLst>
          </p:cNvPr>
          <p:cNvSpPr txBox="1">
            <a:spLocks/>
          </p:cNvSpPr>
          <p:nvPr userDrawn="1"/>
        </p:nvSpPr>
        <p:spPr>
          <a:xfrm>
            <a:off x="838200" y="307056"/>
            <a:ext cx="16535400" cy="149479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defRPr sz="685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63470" y="2929031"/>
            <a:ext cx="150495" cy="154940"/>
          </a:xfrm>
          <a:custGeom>
            <a:avLst/>
            <a:gdLst/>
            <a:ahLst/>
            <a:cxnLst/>
            <a:rect l="l" t="t" r="r" b="b"/>
            <a:pathLst>
              <a:path w="150495" h="154939">
                <a:moveTo>
                  <a:pt x="59455" y="154844"/>
                </a:moveTo>
                <a:lnTo>
                  <a:pt x="0" y="86206"/>
                </a:lnTo>
                <a:lnTo>
                  <a:pt x="86377" y="0"/>
                </a:lnTo>
                <a:lnTo>
                  <a:pt x="149946" y="64534"/>
                </a:lnTo>
                <a:lnTo>
                  <a:pt x="59455" y="154844"/>
                </a:lnTo>
                <a:close/>
              </a:path>
            </a:pathLst>
          </a:custGeom>
          <a:solidFill>
            <a:srgbClr val="AC070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32029" y="2862058"/>
            <a:ext cx="648970" cy="666750"/>
          </a:xfrm>
          <a:custGeom>
            <a:avLst/>
            <a:gdLst/>
            <a:ahLst/>
            <a:cxnLst/>
            <a:rect l="l" t="t" r="r" b="b"/>
            <a:pathLst>
              <a:path w="648969" h="666750">
                <a:moveTo>
                  <a:pt x="648792" y="336638"/>
                </a:moveTo>
                <a:lnTo>
                  <a:pt x="648449" y="326364"/>
                </a:lnTo>
                <a:lnTo>
                  <a:pt x="647992" y="323977"/>
                </a:lnTo>
                <a:lnTo>
                  <a:pt x="647433" y="321589"/>
                </a:lnTo>
                <a:lnTo>
                  <a:pt x="646607" y="319201"/>
                </a:lnTo>
                <a:lnTo>
                  <a:pt x="646506" y="318833"/>
                </a:lnTo>
                <a:lnTo>
                  <a:pt x="644398" y="312483"/>
                </a:lnTo>
                <a:lnTo>
                  <a:pt x="640803" y="306514"/>
                </a:lnTo>
                <a:lnTo>
                  <a:pt x="635736" y="301358"/>
                </a:lnTo>
                <a:lnTo>
                  <a:pt x="527342" y="193205"/>
                </a:lnTo>
                <a:lnTo>
                  <a:pt x="527342" y="331431"/>
                </a:lnTo>
                <a:lnTo>
                  <a:pt x="527189" y="337883"/>
                </a:lnTo>
                <a:lnTo>
                  <a:pt x="525551" y="344170"/>
                </a:lnTo>
                <a:lnTo>
                  <a:pt x="522427" y="349999"/>
                </a:lnTo>
                <a:lnTo>
                  <a:pt x="416394" y="455815"/>
                </a:lnTo>
                <a:lnTo>
                  <a:pt x="408927" y="463257"/>
                </a:lnTo>
                <a:lnTo>
                  <a:pt x="345274" y="526694"/>
                </a:lnTo>
                <a:lnTo>
                  <a:pt x="344449" y="527519"/>
                </a:lnTo>
                <a:lnTo>
                  <a:pt x="341210" y="530745"/>
                </a:lnTo>
                <a:lnTo>
                  <a:pt x="333298" y="538645"/>
                </a:lnTo>
                <a:lnTo>
                  <a:pt x="127774" y="333540"/>
                </a:lnTo>
                <a:lnTo>
                  <a:pt x="333209" y="128435"/>
                </a:lnTo>
                <a:lnTo>
                  <a:pt x="519201" y="313867"/>
                </a:lnTo>
                <a:lnTo>
                  <a:pt x="522338" y="317080"/>
                </a:lnTo>
                <a:lnTo>
                  <a:pt x="524637" y="320852"/>
                </a:lnTo>
                <a:lnTo>
                  <a:pt x="526021" y="325081"/>
                </a:lnTo>
                <a:lnTo>
                  <a:pt x="527342" y="331431"/>
                </a:lnTo>
                <a:lnTo>
                  <a:pt x="527342" y="193205"/>
                </a:lnTo>
                <a:lnTo>
                  <a:pt x="462445" y="128435"/>
                </a:lnTo>
                <a:lnTo>
                  <a:pt x="333756" y="0"/>
                </a:lnTo>
                <a:lnTo>
                  <a:pt x="0" y="333082"/>
                </a:lnTo>
                <a:lnTo>
                  <a:pt x="333756" y="666165"/>
                </a:lnTo>
                <a:lnTo>
                  <a:pt x="400164" y="599884"/>
                </a:lnTo>
                <a:lnTo>
                  <a:pt x="473036" y="527253"/>
                </a:lnTo>
                <a:lnTo>
                  <a:pt x="481215" y="519099"/>
                </a:lnTo>
                <a:lnTo>
                  <a:pt x="481609" y="518706"/>
                </a:lnTo>
                <a:lnTo>
                  <a:pt x="635736" y="364794"/>
                </a:lnTo>
                <a:lnTo>
                  <a:pt x="642442" y="356285"/>
                </a:lnTo>
                <a:lnTo>
                  <a:pt x="646785" y="346760"/>
                </a:lnTo>
                <a:lnTo>
                  <a:pt x="648792" y="336638"/>
                </a:lnTo>
                <a:close/>
              </a:path>
            </a:pathLst>
          </a:custGeom>
          <a:solidFill>
            <a:srgbClr val="D50C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83208" y="2862048"/>
            <a:ext cx="648970" cy="666750"/>
          </a:xfrm>
          <a:custGeom>
            <a:avLst/>
            <a:gdLst/>
            <a:ahLst/>
            <a:cxnLst/>
            <a:rect l="l" t="t" r="r" b="b"/>
            <a:pathLst>
              <a:path w="648969" h="666750">
                <a:moveTo>
                  <a:pt x="322240" y="139469"/>
                </a:moveTo>
                <a:lnTo>
                  <a:pt x="258124" y="75479"/>
                </a:lnTo>
                <a:lnTo>
                  <a:pt x="333756" y="0"/>
                </a:lnTo>
                <a:lnTo>
                  <a:pt x="462503" y="128528"/>
                </a:lnTo>
                <a:lnTo>
                  <a:pt x="333203" y="128528"/>
                </a:lnTo>
                <a:lnTo>
                  <a:pt x="322240" y="139469"/>
                </a:lnTo>
                <a:close/>
              </a:path>
              <a:path w="648969" h="666750">
                <a:moveTo>
                  <a:pt x="461527" y="538655"/>
                </a:moveTo>
                <a:lnTo>
                  <a:pt x="333294" y="538655"/>
                </a:lnTo>
                <a:lnTo>
                  <a:pt x="522239" y="350094"/>
                </a:lnTo>
                <a:lnTo>
                  <a:pt x="525417" y="344261"/>
                </a:lnTo>
                <a:lnTo>
                  <a:pt x="527075" y="337980"/>
                </a:lnTo>
                <a:lnTo>
                  <a:pt x="527213" y="331528"/>
                </a:lnTo>
                <a:lnTo>
                  <a:pt x="525831" y="325179"/>
                </a:lnTo>
                <a:lnTo>
                  <a:pt x="524447" y="320856"/>
                </a:lnTo>
                <a:lnTo>
                  <a:pt x="522239" y="317180"/>
                </a:lnTo>
                <a:lnTo>
                  <a:pt x="333203" y="128528"/>
                </a:lnTo>
                <a:lnTo>
                  <a:pt x="462503" y="128528"/>
                </a:lnTo>
                <a:lnTo>
                  <a:pt x="640796" y="306517"/>
                </a:lnTo>
                <a:lnTo>
                  <a:pt x="644392" y="312491"/>
                </a:lnTo>
                <a:lnTo>
                  <a:pt x="646508" y="318927"/>
                </a:lnTo>
                <a:lnTo>
                  <a:pt x="646600" y="319296"/>
                </a:lnTo>
                <a:lnTo>
                  <a:pt x="647431" y="321591"/>
                </a:lnTo>
                <a:lnTo>
                  <a:pt x="648075" y="323984"/>
                </a:lnTo>
                <a:lnTo>
                  <a:pt x="648445" y="326465"/>
                </a:lnTo>
                <a:lnTo>
                  <a:pt x="648790" y="336683"/>
                </a:lnTo>
                <a:lnTo>
                  <a:pt x="646786" y="346771"/>
                </a:lnTo>
                <a:lnTo>
                  <a:pt x="642433" y="356291"/>
                </a:lnTo>
                <a:lnTo>
                  <a:pt x="635732" y="364802"/>
                </a:lnTo>
                <a:lnTo>
                  <a:pt x="461527" y="538655"/>
                </a:lnTo>
                <a:close/>
              </a:path>
              <a:path w="648969" h="666750">
                <a:moveTo>
                  <a:pt x="333756" y="666167"/>
                </a:moveTo>
                <a:lnTo>
                  <a:pt x="0" y="333083"/>
                </a:lnTo>
                <a:lnTo>
                  <a:pt x="193547" y="139926"/>
                </a:lnTo>
                <a:lnTo>
                  <a:pt x="257663" y="203915"/>
                </a:lnTo>
                <a:lnTo>
                  <a:pt x="127773" y="333544"/>
                </a:lnTo>
                <a:lnTo>
                  <a:pt x="333294" y="538655"/>
                </a:lnTo>
                <a:lnTo>
                  <a:pt x="461527" y="538655"/>
                </a:lnTo>
                <a:lnTo>
                  <a:pt x="333756" y="666167"/>
                </a:lnTo>
                <a:close/>
              </a:path>
            </a:pathLst>
          </a:custGeom>
          <a:solidFill>
            <a:srgbClr val="AC070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8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5/28/25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0" y="2596542"/>
            <a:ext cx="5130800" cy="31624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12118" y="4000499"/>
            <a:ext cx="7315200" cy="4686302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5918" y="4000500"/>
            <a:ext cx="7315200" cy="4686300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9566910"/>
            <a:ext cx="4206240" cy="276999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5/28/25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217920" y="9566910"/>
            <a:ext cx="5852160" cy="2769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167361" y="9566910"/>
            <a:ext cx="4206240" cy="2769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8" name="Picture 7" descr="tc_logo_text_large.png"/>
          <p:cNvPicPr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97769" y="-44355"/>
            <a:ext cx="1817748" cy="181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570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63470" y="2929029"/>
            <a:ext cx="150495" cy="154940"/>
          </a:xfrm>
          <a:custGeom>
            <a:avLst/>
            <a:gdLst/>
            <a:ahLst/>
            <a:cxnLst/>
            <a:rect l="l" t="t" r="r" b="b"/>
            <a:pathLst>
              <a:path w="150495" h="154939">
                <a:moveTo>
                  <a:pt x="59455" y="154844"/>
                </a:moveTo>
                <a:lnTo>
                  <a:pt x="0" y="86206"/>
                </a:lnTo>
                <a:lnTo>
                  <a:pt x="86377" y="0"/>
                </a:lnTo>
                <a:lnTo>
                  <a:pt x="149946" y="64534"/>
                </a:lnTo>
                <a:lnTo>
                  <a:pt x="59455" y="154844"/>
                </a:lnTo>
                <a:close/>
              </a:path>
            </a:pathLst>
          </a:custGeom>
          <a:solidFill>
            <a:srgbClr val="AC070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32029" y="2862058"/>
            <a:ext cx="648970" cy="666750"/>
          </a:xfrm>
          <a:custGeom>
            <a:avLst/>
            <a:gdLst/>
            <a:ahLst/>
            <a:cxnLst/>
            <a:rect l="l" t="t" r="r" b="b"/>
            <a:pathLst>
              <a:path w="648969" h="666750">
                <a:moveTo>
                  <a:pt x="648792" y="336638"/>
                </a:moveTo>
                <a:lnTo>
                  <a:pt x="648449" y="326364"/>
                </a:lnTo>
                <a:lnTo>
                  <a:pt x="647992" y="323977"/>
                </a:lnTo>
                <a:lnTo>
                  <a:pt x="647433" y="321589"/>
                </a:lnTo>
                <a:lnTo>
                  <a:pt x="646607" y="319201"/>
                </a:lnTo>
                <a:lnTo>
                  <a:pt x="646506" y="318833"/>
                </a:lnTo>
                <a:lnTo>
                  <a:pt x="644398" y="312483"/>
                </a:lnTo>
                <a:lnTo>
                  <a:pt x="640803" y="306514"/>
                </a:lnTo>
                <a:lnTo>
                  <a:pt x="635736" y="301358"/>
                </a:lnTo>
                <a:lnTo>
                  <a:pt x="527342" y="193192"/>
                </a:lnTo>
                <a:lnTo>
                  <a:pt x="527342" y="331431"/>
                </a:lnTo>
                <a:lnTo>
                  <a:pt x="527189" y="337883"/>
                </a:lnTo>
                <a:lnTo>
                  <a:pt x="525551" y="344157"/>
                </a:lnTo>
                <a:lnTo>
                  <a:pt x="522427" y="349999"/>
                </a:lnTo>
                <a:lnTo>
                  <a:pt x="416394" y="455815"/>
                </a:lnTo>
                <a:lnTo>
                  <a:pt x="408927" y="463257"/>
                </a:lnTo>
                <a:lnTo>
                  <a:pt x="345274" y="526694"/>
                </a:lnTo>
                <a:lnTo>
                  <a:pt x="344449" y="527519"/>
                </a:lnTo>
                <a:lnTo>
                  <a:pt x="341210" y="530745"/>
                </a:lnTo>
                <a:lnTo>
                  <a:pt x="333298" y="538645"/>
                </a:lnTo>
                <a:lnTo>
                  <a:pt x="127774" y="333540"/>
                </a:lnTo>
                <a:lnTo>
                  <a:pt x="333209" y="128422"/>
                </a:lnTo>
                <a:lnTo>
                  <a:pt x="519201" y="313867"/>
                </a:lnTo>
                <a:lnTo>
                  <a:pt x="522338" y="317080"/>
                </a:lnTo>
                <a:lnTo>
                  <a:pt x="524637" y="320852"/>
                </a:lnTo>
                <a:lnTo>
                  <a:pt x="526021" y="325081"/>
                </a:lnTo>
                <a:lnTo>
                  <a:pt x="527342" y="331431"/>
                </a:lnTo>
                <a:lnTo>
                  <a:pt x="527342" y="193192"/>
                </a:lnTo>
                <a:lnTo>
                  <a:pt x="462445" y="128422"/>
                </a:lnTo>
                <a:lnTo>
                  <a:pt x="333756" y="0"/>
                </a:lnTo>
                <a:lnTo>
                  <a:pt x="0" y="333082"/>
                </a:lnTo>
                <a:lnTo>
                  <a:pt x="333756" y="666165"/>
                </a:lnTo>
                <a:lnTo>
                  <a:pt x="400164" y="599884"/>
                </a:lnTo>
                <a:lnTo>
                  <a:pt x="473036" y="527253"/>
                </a:lnTo>
                <a:lnTo>
                  <a:pt x="481215" y="519099"/>
                </a:lnTo>
                <a:lnTo>
                  <a:pt x="481609" y="518706"/>
                </a:lnTo>
                <a:lnTo>
                  <a:pt x="635736" y="364794"/>
                </a:lnTo>
                <a:lnTo>
                  <a:pt x="642442" y="356285"/>
                </a:lnTo>
                <a:lnTo>
                  <a:pt x="646785" y="346760"/>
                </a:lnTo>
                <a:lnTo>
                  <a:pt x="648792" y="336638"/>
                </a:lnTo>
                <a:close/>
              </a:path>
            </a:pathLst>
          </a:custGeom>
          <a:solidFill>
            <a:srgbClr val="D50C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83208" y="2862047"/>
            <a:ext cx="648970" cy="666750"/>
          </a:xfrm>
          <a:custGeom>
            <a:avLst/>
            <a:gdLst/>
            <a:ahLst/>
            <a:cxnLst/>
            <a:rect l="l" t="t" r="r" b="b"/>
            <a:pathLst>
              <a:path w="648969" h="666750">
                <a:moveTo>
                  <a:pt x="322240" y="139469"/>
                </a:moveTo>
                <a:lnTo>
                  <a:pt x="258124" y="75479"/>
                </a:lnTo>
                <a:lnTo>
                  <a:pt x="333756" y="0"/>
                </a:lnTo>
                <a:lnTo>
                  <a:pt x="462503" y="128528"/>
                </a:lnTo>
                <a:lnTo>
                  <a:pt x="333203" y="128528"/>
                </a:lnTo>
                <a:lnTo>
                  <a:pt x="322240" y="139469"/>
                </a:lnTo>
                <a:close/>
              </a:path>
              <a:path w="648969" h="666750">
                <a:moveTo>
                  <a:pt x="461527" y="538655"/>
                </a:moveTo>
                <a:lnTo>
                  <a:pt x="333294" y="538655"/>
                </a:lnTo>
                <a:lnTo>
                  <a:pt x="522239" y="350094"/>
                </a:lnTo>
                <a:lnTo>
                  <a:pt x="525417" y="344261"/>
                </a:lnTo>
                <a:lnTo>
                  <a:pt x="527075" y="337980"/>
                </a:lnTo>
                <a:lnTo>
                  <a:pt x="527213" y="331528"/>
                </a:lnTo>
                <a:lnTo>
                  <a:pt x="525831" y="325179"/>
                </a:lnTo>
                <a:lnTo>
                  <a:pt x="524447" y="320856"/>
                </a:lnTo>
                <a:lnTo>
                  <a:pt x="522239" y="317180"/>
                </a:lnTo>
                <a:lnTo>
                  <a:pt x="333203" y="128528"/>
                </a:lnTo>
                <a:lnTo>
                  <a:pt x="462503" y="128528"/>
                </a:lnTo>
                <a:lnTo>
                  <a:pt x="640796" y="306517"/>
                </a:lnTo>
                <a:lnTo>
                  <a:pt x="644392" y="312491"/>
                </a:lnTo>
                <a:lnTo>
                  <a:pt x="646508" y="318927"/>
                </a:lnTo>
                <a:lnTo>
                  <a:pt x="646600" y="319296"/>
                </a:lnTo>
                <a:lnTo>
                  <a:pt x="647431" y="321591"/>
                </a:lnTo>
                <a:lnTo>
                  <a:pt x="648075" y="323984"/>
                </a:lnTo>
                <a:lnTo>
                  <a:pt x="648445" y="326465"/>
                </a:lnTo>
                <a:lnTo>
                  <a:pt x="648790" y="336683"/>
                </a:lnTo>
                <a:lnTo>
                  <a:pt x="646786" y="346771"/>
                </a:lnTo>
                <a:lnTo>
                  <a:pt x="642433" y="356291"/>
                </a:lnTo>
                <a:lnTo>
                  <a:pt x="635732" y="364802"/>
                </a:lnTo>
                <a:lnTo>
                  <a:pt x="461527" y="538655"/>
                </a:lnTo>
                <a:close/>
              </a:path>
              <a:path w="648969" h="666750">
                <a:moveTo>
                  <a:pt x="333756" y="666167"/>
                </a:moveTo>
                <a:lnTo>
                  <a:pt x="0" y="333083"/>
                </a:lnTo>
                <a:lnTo>
                  <a:pt x="193547" y="139926"/>
                </a:lnTo>
                <a:lnTo>
                  <a:pt x="257663" y="203915"/>
                </a:lnTo>
                <a:lnTo>
                  <a:pt x="127773" y="333544"/>
                </a:lnTo>
                <a:lnTo>
                  <a:pt x="333294" y="538655"/>
                </a:lnTo>
                <a:lnTo>
                  <a:pt x="461527" y="538655"/>
                </a:lnTo>
                <a:lnTo>
                  <a:pt x="333756" y="666167"/>
                </a:lnTo>
                <a:close/>
              </a:path>
            </a:pathLst>
          </a:custGeom>
          <a:solidFill>
            <a:srgbClr val="AC070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67765" y="3168509"/>
            <a:ext cx="13335" cy="58419"/>
          </a:xfrm>
          <a:custGeom>
            <a:avLst/>
            <a:gdLst/>
            <a:ahLst/>
            <a:cxnLst/>
            <a:rect l="l" t="t" r="r" b="b"/>
            <a:pathLst>
              <a:path w="13334" h="58419">
                <a:moveTo>
                  <a:pt x="7581" y="4152"/>
                </a:moveTo>
                <a:lnTo>
                  <a:pt x="5156" y="63"/>
                </a:lnTo>
                <a:lnTo>
                  <a:pt x="7581" y="4152"/>
                </a:lnTo>
                <a:close/>
              </a:path>
              <a:path w="13334" h="58419">
                <a:moveTo>
                  <a:pt x="8674" y="6007"/>
                </a:moveTo>
                <a:lnTo>
                  <a:pt x="7581" y="4152"/>
                </a:lnTo>
                <a:lnTo>
                  <a:pt x="8674" y="6007"/>
                </a:lnTo>
                <a:close/>
              </a:path>
              <a:path w="13334" h="58419">
                <a:moveTo>
                  <a:pt x="12344" y="17526"/>
                </a:moveTo>
                <a:lnTo>
                  <a:pt x="11785" y="15138"/>
                </a:lnTo>
                <a:lnTo>
                  <a:pt x="10960" y="12928"/>
                </a:lnTo>
                <a:lnTo>
                  <a:pt x="10871" y="12560"/>
                </a:lnTo>
                <a:lnTo>
                  <a:pt x="8750" y="6121"/>
                </a:lnTo>
                <a:lnTo>
                  <a:pt x="10769" y="12382"/>
                </a:lnTo>
                <a:lnTo>
                  <a:pt x="10871" y="12750"/>
                </a:lnTo>
                <a:lnTo>
                  <a:pt x="11696" y="15138"/>
                </a:lnTo>
                <a:lnTo>
                  <a:pt x="12344" y="17526"/>
                </a:lnTo>
                <a:close/>
              </a:path>
              <a:path w="13334" h="58419">
                <a:moveTo>
                  <a:pt x="13271" y="28600"/>
                </a:moveTo>
                <a:lnTo>
                  <a:pt x="12712" y="19913"/>
                </a:lnTo>
                <a:lnTo>
                  <a:pt x="13055" y="30187"/>
                </a:lnTo>
                <a:lnTo>
                  <a:pt x="11049" y="40309"/>
                </a:lnTo>
                <a:lnTo>
                  <a:pt x="6705" y="49834"/>
                </a:lnTo>
                <a:lnTo>
                  <a:pt x="0" y="58343"/>
                </a:lnTo>
                <a:lnTo>
                  <a:pt x="5067" y="53289"/>
                </a:lnTo>
                <a:lnTo>
                  <a:pt x="9474" y="45542"/>
                </a:lnTo>
                <a:lnTo>
                  <a:pt x="12204" y="37223"/>
                </a:lnTo>
                <a:lnTo>
                  <a:pt x="13271" y="28600"/>
                </a:lnTo>
                <a:close/>
              </a:path>
            </a:pathLst>
          </a:custGeom>
          <a:solidFill>
            <a:srgbClr val="D50C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9770867" y="0"/>
            <a:ext cx="3956050" cy="6776084"/>
          </a:xfrm>
          <a:custGeom>
            <a:avLst/>
            <a:gdLst/>
            <a:ahLst/>
            <a:cxnLst/>
            <a:rect l="l" t="t" r="r" b="b"/>
            <a:pathLst>
              <a:path w="3956050" h="6776084">
                <a:moveTo>
                  <a:pt x="0" y="5644697"/>
                </a:moveTo>
                <a:lnTo>
                  <a:pt x="3795827" y="0"/>
                </a:lnTo>
                <a:lnTo>
                  <a:pt x="3955678" y="0"/>
                </a:lnTo>
                <a:lnTo>
                  <a:pt x="2871198" y="6776041"/>
                </a:lnTo>
                <a:lnTo>
                  <a:pt x="0" y="5644697"/>
                </a:lnTo>
                <a:close/>
              </a:path>
            </a:pathLst>
          </a:custGeom>
          <a:solidFill>
            <a:srgbClr val="D50C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0388981" y="11"/>
            <a:ext cx="7899400" cy="10287000"/>
          </a:xfrm>
          <a:custGeom>
            <a:avLst/>
            <a:gdLst/>
            <a:ahLst/>
            <a:cxnLst/>
            <a:rect l="l" t="t" r="r" b="b"/>
            <a:pathLst>
              <a:path w="7899400" h="10287000">
                <a:moveTo>
                  <a:pt x="3199904" y="0"/>
                </a:moveTo>
                <a:lnTo>
                  <a:pt x="1649844" y="0"/>
                </a:lnTo>
                <a:lnTo>
                  <a:pt x="1166545" y="3029597"/>
                </a:lnTo>
                <a:lnTo>
                  <a:pt x="3199904" y="0"/>
                </a:lnTo>
                <a:close/>
              </a:path>
              <a:path w="7899400" h="10287000">
                <a:moveTo>
                  <a:pt x="7899019" y="9219070"/>
                </a:moveTo>
                <a:lnTo>
                  <a:pt x="0" y="5801525"/>
                </a:lnTo>
                <a:lnTo>
                  <a:pt x="4473232" y="10287000"/>
                </a:lnTo>
                <a:lnTo>
                  <a:pt x="7899019" y="10287000"/>
                </a:lnTo>
                <a:lnTo>
                  <a:pt x="7899019" y="9219070"/>
                </a:lnTo>
                <a:close/>
              </a:path>
            </a:pathLst>
          </a:custGeom>
          <a:solidFill>
            <a:srgbClr val="FD45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0672801" y="0"/>
            <a:ext cx="1390650" cy="3153410"/>
          </a:xfrm>
          <a:custGeom>
            <a:avLst/>
            <a:gdLst/>
            <a:ahLst/>
            <a:cxnLst/>
            <a:rect l="l" t="t" r="r" b="b"/>
            <a:pathLst>
              <a:path w="1390650" h="3153410">
                <a:moveTo>
                  <a:pt x="0" y="0"/>
                </a:moveTo>
                <a:lnTo>
                  <a:pt x="1390588" y="0"/>
                </a:lnTo>
                <a:lnTo>
                  <a:pt x="865292" y="3153072"/>
                </a:lnTo>
                <a:lnTo>
                  <a:pt x="0" y="0"/>
                </a:lnTo>
                <a:close/>
              </a:path>
            </a:pathLst>
          </a:custGeom>
          <a:solidFill>
            <a:srgbClr val="AC070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9784944" y="5180545"/>
            <a:ext cx="5538470" cy="5106670"/>
          </a:xfrm>
          <a:custGeom>
            <a:avLst/>
            <a:gdLst/>
            <a:ahLst/>
            <a:cxnLst/>
            <a:rect l="l" t="t" r="r" b="b"/>
            <a:pathLst>
              <a:path w="5538469" h="5106670">
                <a:moveTo>
                  <a:pt x="5538178" y="5106454"/>
                </a:moveTo>
                <a:lnTo>
                  <a:pt x="1565249" y="980681"/>
                </a:lnTo>
                <a:lnTo>
                  <a:pt x="1470418" y="0"/>
                </a:lnTo>
                <a:lnTo>
                  <a:pt x="0" y="467855"/>
                </a:lnTo>
                <a:lnTo>
                  <a:pt x="1823974" y="3655796"/>
                </a:lnTo>
                <a:lnTo>
                  <a:pt x="1576920" y="1101280"/>
                </a:lnTo>
                <a:lnTo>
                  <a:pt x="3833952" y="5106454"/>
                </a:lnTo>
                <a:lnTo>
                  <a:pt x="5538178" y="5106454"/>
                </a:lnTo>
                <a:close/>
              </a:path>
            </a:pathLst>
          </a:custGeom>
          <a:solidFill>
            <a:srgbClr val="D50C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1345618" y="6149914"/>
            <a:ext cx="2314575" cy="4137660"/>
          </a:xfrm>
          <a:custGeom>
            <a:avLst/>
            <a:gdLst/>
            <a:ahLst/>
            <a:cxnLst/>
            <a:rect l="l" t="t" r="r" b="b"/>
            <a:pathLst>
              <a:path w="2314575" h="4137659">
                <a:moveTo>
                  <a:pt x="2314391" y="4137085"/>
                </a:moveTo>
                <a:lnTo>
                  <a:pt x="322787" y="4137085"/>
                </a:lnTo>
                <a:lnTo>
                  <a:pt x="0" y="0"/>
                </a:lnTo>
                <a:lnTo>
                  <a:pt x="2314391" y="4137085"/>
                </a:lnTo>
                <a:close/>
              </a:path>
            </a:pathLst>
          </a:custGeom>
          <a:solidFill>
            <a:srgbClr val="AC070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9772053" y="2392752"/>
            <a:ext cx="2203450" cy="3878579"/>
          </a:xfrm>
          <a:custGeom>
            <a:avLst/>
            <a:gdLst/>
            <a:ahLst/>
            <a:cxnLst/>
            <a:rect l="l" t="t" r="r" b="b"/>
            <a:pathLst>
              <a:path w="2203450" h="3878579">
                <a:moveTo>
                  <a:pt x="1566360" y="3878006"/>
                </a:moveTo>
                <a:lnTo>
                  <a:pt x="0" y="3254423"/>
                </a:lnTo>
                <a:lnTo>
                  <a:pt x="2202917" y="0"/>
                </a:lnTo>
                <a:lnTo>
                  <a:pt x="1566360" y="3878006"/>
                </a:lnTo>
                <a:close/>
              </a:path>
            </a:pathLst>
          </a:custGeom>
          <a:solidFill>
            <a:srgbClr val="FD45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10858436" y="7981103"/>
            <a:ext cx="576580" cy="1811020"/>
          </a:xfrm>
          <a:custGeom>
            <a:avLst/>
            <a:gdLst/>
            <a:ahLst/>
            <a:cxnLst/>
            <a:rect l="l" t="t" r="r" b="b"/>
            <a:pathLst>
              <a:path w="576579" h="1811020">
                <a:moveTo>
                  <a:pt x="551172" y="1810741"/>
                </a:moveTo>
                <a:lnTo>
                  <a:pt x="0" y="989082"/>
                </a:lnTo>
                <a:lnTo>
                  <a:pt x="25073" y="0"/>
                </a:lnTo>
                <a:lnTo>
                  <a:pt x="576245" y="821662"/>
                </a:lnTo>
                <a:lnTo>
                  <a:pt x="551172" y="1810741"/>
                </a:lnTo>
                <a:close/>
              </a:path>
            </a:pathLst>
          </a:custGeom>
          <a:solidFill>
            <a:srgbClr val="AC070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9910365" y="6360026"/>
            <a:ext cx="854710" cy="2693670"/>
          </a:xfrm>
          <a:custGeom>
            <a:avLst/>
            <a:gdLst/>
            <a:ahLst/>
            <a:cxnLst/>
            <a:rect l="l" t="t" r="r" b="b"/>
            <a:pathLst>
              <a:path w="854709" h="2693670">
                <a:moveTo>
                  <a:pt x="733160" y="2693404"/>
                </a:moveTo>
                <a:lnTo>
                  <a:pt x="0" y="1443750"/>
                </a:lnTo>
                <a:lnTo>
                  <a:pt x="121372" y="0"/>
                </a:lnTo>
                <a:lnTo>
                  <a:pt x="854532" y="1249651"/>
                </a:lnTo>
                <a:lnTo>
                  <a:pt x="733160" y="2693404"/>
                </a:lnTo>
                <a:close/>
              </a:path>
            </a:pathLst>
          </a:custGeom>
          <a:solidFill>
            <a:srgbClr val="FD454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bg 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58487" y="2080882"/>
            <a:ext cx="4486274" cy="48767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8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5/28/25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7389872"/>
            <a:ext cx="6147435" cy="2897505"/>
          </a:xfrm>
          <a:custGeom>
            <a:avLst/>
            <a:gdLst/>
            <a:ahLst/>
            <a:cxnLst/>
            <a:rect l="l" t="t" r="r" b="b"/>
            <a:pathLst>
              <a:path w="6147435" h="2897504">
                <a:moveTo>
                  <a:pt x="0" y="777638"/>
                </a:moveTo>
                <a:lnTo>
                  <a:pt x="186845" y="0"/>
                </a:lnTo>
                <a:lnTo>
                  <a:pt x="6146964" y="2897127"/>
                </a:lnTo>
                <a:lnTo>
                  <a:pt x="0" y="2897127"/>
                </a:lnTo>
                <a:lnTo>
                  <a:pt x="0" y="777638"/>
                </a:lnTo>
                <a:close/>
              </a:path>
            </a:pathLst>
          </a:custGeom>
          <a:solidFill>
            <a:srgbClr val="D50C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5287819" y="7492845"/>
            <a:ext cx="3496310" cy="2635885"/>
          </a:xfrm>
          <a:custGeom>
            <a:avLst/>
            <a:gdLst/>
            <a:ahLst/>
            <a:cxnLst/>
            <a:rect l="l" t="t" r="r" b="b"/>
            <a:pathLst>
              <a:path w="3496309" h="2635884">
                <a:moveTo>
                  <a:pt x="2632986" y="0"/>
                </a:moveTo>
                <a:lnTo>
                  <a:pt x="3495706" y="1347721"/>
                </a:lnTo>
                <a:lnTo>
                  <a:pt x="0" y="2635448"/>
                </a:lnTo>
                <a:lnTo>
                  <a:pt x="2632986" y="0"/>
                </a:lnTo>
                <a:close/>
              </a:path>
            </a:pathLst>
          </a:custGeom>
          <a:solidFill>
            <a:srgbClr val="FD45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5139393" y="9116494"/>
            <a:ext cx="3148965" cy="1170940"/>
          </a:xfrm>
          <a:custGeom>
            <a:avLst/>
            <a:gdLst/>
            <a:ahLst/>
            <a:cxnLst/>
            <a:rect l="l" t="t" r="r" b="b"/>
            <a:pathLst>
              <a:path w="3148965" h="1170940">
                <a:moveTo>
                  <a:pt x="3148603" y="0"/>
                </a:moveTo>
                <a:lnTo>
                  <a:pt x="3148603" y="1170505"/>
                </a:lnTo>
                <a:lnTo>
                  <a:pt x="1738671" y="1170505"/>
                </a:lnTo>
                <a:lnTo>
                  <a:pt x="0" y="899419"/>
                </a:lnTo>
                <a:lnTo>
                  <a:pt x="3148603" y="0"/>
                </a:lnTo>
                <a:close/>
              </a:path>
            </a:pathLst>
          </a:custGeom>
          <a:solidFill>
            <a:srgbClr val="AC070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4355530" y="8907327"/>
            <a:ext cx="4422775" cy="1379855"/>
          </a:xfrm>
          <a:custGeom>
            <a:avLst/>
            <a:gdLst/>
            <a:ahLst/>
            <a:cxnLst/>
            <a:rect l="l" t="t" r="r" b="b"/>
            <a:pathLst>
              <a:path w="4422775" h="1379854">
                <a:moveTo>
                  <a:pt x="4151283" y="0"/>
                </a:moveTo>
                <a:lnTo>
                  <a:pt x="4422616" y="1379672"/>
                </a:lnTo>
                <a:lnTo>
                  <a:pt x="0" y="1379672"/>
                </a:lnTo>
                <a:lnTo>
                  <a:pt x="4151283" y="0"/>
                </a:lnTo>
                <a:close/>
              </a:path>
            </a:pathLst>
          </a:custGeom>
          <a:solidFill>
            <a:srgbClr val="D50C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4024717" y="9224402"/>
            <a:ext cx="2723515" cy="864235"/>
          </a:xfrm>
          <a:custGeom>
            <a:avLst/>
            <a:gdLst/>
            <a:ahLst/>
            <a:cxnLst/>
            <a:rect l="l" t="t" r="r" b="b"/>
            <a:pathLst>
              <a:path w="2723515" h="864234">
                <a:moveTo>
                  <a:pt x="2722958" y="200541"/>
                </a:moveTo>
                <a:lnTo>
                  <a:pt x="1434899" y="863909"/>
                </a:lnTo>
                <a:lnTo>
                  <a:pt x="0" y="663367"/>
                </a:lnTo>
                <a:lnTo>
                  <a:pt x="1288060" y="0"/>
                </a:lnTo>
                <a:lnTo>
                  <a:pt x="2722958" y="200541"/>
                </a:lnTo>
                <a:close/>
              </a:path>
            </a:pathLst>
          </a:custGeom>
          <a:solidFill>
            <a:srgbClr val="FD45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8175077" y="7967271"/>
            <a:ext cx="5330190" cy="2320290"/>
          </a:xfrm>
          <a:custGeom>
            <a:avLst/>
            <a:gdLst/>
            <a:ahLst/>
            <a:cxnLst/>
            <a:rect l="l" t="t" r="r" b="b"/>
            <a:pathLst>
              <a:path w="5330190" h="2320290">
                <a:moveTo>
                  <a:pt x="0" y="2319727"/>
                </a:moveTo>
                <a:lnTo>
                  <a:pt x="557368" y="0"/>
                </a:lnTo>
                <a:lnTo>
                  <a:pt x="5329630" y="2319727"/>
                </a:lnTo>
                <a:lnTo>
                  <a:pt x="0" y="2319727"/>
                </a:lnTo>
                <a:close/>
              </a:path>
            </a:pathLst>
          </a:custGeom>
          <a:solidFill>
            <a:srgbClr val="D50C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4553956" y="8792391"/>
            <a:ext cx="2708275" cy="1494790"/>
          </a:xfrm>
          <a:custGeom>
            <a:avLst/>
            <a:gdLst/>
            <a:ahLst/>
            <a:cxnLst/>
            <a:rect l="l" t="t" r="r" b="b"/>
            <a:pathLst>
              <a:path w="2708275" h="1494790">
                <a:moveTo>
                  <a:pt x="2072492" y="0"/>
                </a:moveTo>
                <a:lnTo>
                  <a:pt x="2707897" y="1468638"/>
                </a:lnTo>
                <a:lnTo>
                  <a:pt x="2574215" y="1494608"/>
                </a:lnTo>
                <a:lnTo>
                  <a:pt x="0" y="1494608"/>
                </a:lnTo>
                <a:lnTo>
                  <a:pt x="2072492" y="0"/>
                </a:lnTo>
                <a:close/>
              </a:path>
            </a:pathLst>
          </a:custGeom>
          <a:solidFill>
            <a:srgbClr val="FD45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1188521" y="8141192"/>
            <a:ext cx="4930140" cy="2146300"/>
          </a:xfrm>
          <a:custGeom>
            <a:avLst/>
            <a:gdLst/>
            <a:ahLst/>
            <a:cxnLst/>
            <a:rect l="l" t="t" r="r" b="b"/>
            <a:pathLst>
              <a:path w="4930140" h="2146300">
                <a:moveTo>
                  <a:pt x="0" y="2145807"/>
                </a:moveTo>
                <a:lnTo>
                  <a:pt x="515580" y="0"/>
                </a:lnTo>
                <a:lnTo>
                  <a:pt x="4930044" y="2145807"/>
                </a:lnTo>
                <a:lnTo>
                  <a:pt x="0" y="2145807"/>
                </a:lnTo>
                <a:close/>
              </a:path>
            </a:pathLst>
          </a:custGeom>
          <a:solidFill>
            <a:srgbClr val="D50C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5/28/25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96E7AE-D291-9190-2D77-63BFA8DC9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056"/>
            <a:ext cx="16535400" cy="1494790"/>
          </a:xfrm>
        </p:spPr>
        <p:txBody>
          <a:bodyPr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7389872"/>
            <a:ext cx="6147435" cy="2897505"/>
          </a:xfrm>
          <a:custGeom>
            <a:avLst/>
            <a:gdLst/>
            <a:ahLst/>
            <a:cxnLst/>
            <a:rect l="l" t="t" r="r" b="b"/>
            <a:pathLst>
              <a:path w="6147435" h="2897504">
                <a:moveTo>
                  <a:pt x="0" y="777638"/>
                </a:moveTo>
                <a:lnTo>
                  <a:pt x="186845" y="0"/>
                </a:lnTo>
                <a:lnTo>
                  <a:pt x="6146964" y="2897127"/>
                </a:lnTo>
                <a:lnTo>
                  <a:pt x="0" y="2897127"/>
                </a:lnTo>
                <a:lnTo>
                  <a:pt x="0" y="777638"/>
                </a:lnTo>
                <a:close/>
              </a:path>
            </a:pathLst>
          </a:custGeom>
          <a:solidFill>
            <a:srgbClr val="D50C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5287819" y="7492845"/>
            <a:ext cx="3496310" cy="2635885"/>
          </a:xfrm>
          <a:custGeom>
            <a:avLst/>
            <a:gdLst/>
            <a:ahLst/>
            <a:cxnLst/>
            <a:rect l="l" t="t" r="r" b="b"/>
            <a:pathLst>
              <a:path w="3496309" h="2635884">
                <a:moveTo>
                  <a:pt x="2632986" y="0"/>
                </a:moveTo>
                <a:lnTo>
                  <a:pt x="3495706" y="1347721"/>
                </a:lnTo>
                <a:lnTo>
                  <a:pt x="0" y="2635448"/>
                </a:lnTo>
                <a:lnTo>
                  <a:pt x="2632986" y="0"/>
                </a:lnTo>
                <a:close/>
              </a:path>
            </a:pathLst>
          </a:custGeom>
          <a:solidFill>
            <a:srgbClr val="FD45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5139393" y="9116494"/>
            <a:ext cx="3148965" cy="1170940"/>
          </a:xfrm>
          <a:custGeom>
            <a:avLst/>
            <a:gdLst/>
            <a:ahLst/>
            <a:cxnLst/>
            <a:rect l="l" t="t" r="r" b="b"/>
            <a:pathLst>
              <a:path w="3148965" h="1170940">
                <a:moveTo>
                  <a:pt x="3148603" y="0"/>
                </a:moveTo>
                <a:lnTo>
                  <a:pt x="3148603" y="1170505"/>
                </a:lnTo>
                <a:lnTo>
                  <a:pt x="1738671" y="1170505"/>
                </a:lnTo>
                <a:lnTo>
                  <a:pt x="0" y="899419"/>
                </a:lnTo>
                <a:lnTo>
                  <a:pt x="3148603" y="0"/>
                </a:lnTo>
                <a:close/>
              </a:path>
            </a:pathLst>
          </a:custGeom>
          <a:solidFill>
            <a:srgbClr val="AC070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4355530" y="8907327"/>
            <a:ext cx="4422775" cy="1379855"/>
          </a:xfrm>
          <a:custGeom>
            <a:avLst/>
            <a:gdLst/>
            <a:ahLst/>
            <a:cxnLst/>
            <a:rect l="l" t="t" r="r" b="b"/>
            <a:pathLst>
              <a:path w="4422775" h="1379854">
                <a:moveTo>
                  <a:pt x="4151283" y="0"/>
                </a:moveTo>
                <a:lnTo>
                  <a:pt x="4422616" y="1379672"/>
                </a:lnTo>
                <a:lnTo>
                  <a:pt x="0" y="1379672"/>
                </a:lnTo>
                <a:lnTo>
                  <a:pt x="4151283" y="0"/>
                </a:lnTo>
                <a:close/>
              </a:path>
            </a:pathLst>
          </a:custGeom>
          <a:solidFill>
            <a:srgbClr val="D50C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4024717" y="9224402"/>
            <a:ext cx="2723515" cy="864235"/>
          </a:xfrm>
          <a:custGeom>
            <a:avLst/>
            <a:gdLst/>
            <a:ahLst/>
            <a:cxnLst/>
            <a:rect l="l" t="t" r="r" b="b"/>
            <a:pathLst>
              <a:path w="2723515" h="864234">
                <a:moveTo>
                  <a:pt x="2722958" y="200541"/>
                </a:moveTo>
                <a:lnTo>
                  <a:pt x="1434899" y="863909"/>
                </a:lnTo>
                <a:lnTo>
                  <a:pt x="0" y="663367"/>
                </a:lnTo>
                <a:lnTo>
                  <a:pt x="1288060" y="0"/>
                </a:lnTo>
                <a:lnTo>
                  <a:pt x="2722958" y="200541"/>
                </a:lnTo>
                <a:close/>
              </a:path>
            </a:pathLst>
          </a:custGeom>
          <a:solidFill>
            <a:srgbClr val="FD45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8175077" y="7967271"/>
            <a:ext cx="5330190" cy="2320290"/>
          </a:xfrm>
          <a:custGeom>
            <a:avLst/>
            <a:gdLst/>
            <a:ahLst/>
            <a:cxnLst/>
            <a:rect l="l" t="t" r="r" b="b"/>
            <a:pathLst>
              <a:path w="5330190" h="2320290">
                <a:moveTo>
                  <a:pt x="0" y="2319727"/>
                </a:moveTo>
                <a:lnTo>
                  <a:pt x="557368" y="0"/>
                </a:lnTo>
                <a:lnTo>
                  <a:pt x="5329630" y="2319727"/>
                </a:lnTo>
                <a:lnTo>
                  <a:pt x="0" y="2319727"/>
                </a:lnTo>
                <a:close/>
              </a:path>
            </a:pathLst>
          </a:custGeom>
          <a:solidFill>
            <a:srgbClr val="D50C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4553956" y="8792391"/>
            <a:ext cx="2708275" cy="1494790"/>
          </a:xfrm>
          <a:custGeom>
            <a:avLst/>
            <a:gdLst/>
            <a:ahLst/>
            <a:cxnLst/>
            <a:rect l="l" t="t" r="r" b="b"/>
            <a:pathLst>
              <a:path w="2708275" h="1494790">
                <a:moveTo>
                  <a:pt x="2072492" y="0"/>
                </a:moveTo>
                <a:lnTo>
                  <a:pt x="2707897" y="1468638"/>
                </a:lnTo>
                <a:lnTo>
                  <a:pt x="2574215" y="1494608"/>
                </a:lnTo>
                <a:lnTo>
                  <a:pt x="0" y="1494608"/>
                </a:lnTo>
                <a:lnTo>
                  <a:pt x="2072492" y="0"/>
                </a:lnTo>
                <a:close/>
              </a:path>
            </a:pathLst>
          </a:custGeom>
          <a:solidFill>
            <a:srgbClr val="FD45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1188521" y="8141192"/>
            <a:ext cx="4930140" cy="2146300"/>
          </a:xfrm>
          <a:custGeom>
            <a:avLst/>
            <a:gdLst/>
            <a:ahLst/>
            <a:cxnLst/>
            <a:rect l="l" t="t" r="r" b="b"/>
            <a:pathLst>
              <a:path w="4930140" h="2146300">
                <a:moveTo>
                  <a:pt x="0" y="2145807"/>
                </a:moveTo>
                <a:lnTo>
                  <a:pt x="515580" y="0"/>
                </a:lnTo>
                <a:lnTo>
                  <a:pt x="4930044" y="2145807"/>
                </a:lnTo>
                <a:lnTo>
                  <a:pt x="0" y="2145807"/>
                </a:lnTo>
                <a:close/>
              </a:path>
            </a:pathLst>
          </a:custGeom>
          <a:solidFill>
            <a:srgbClr val="D50C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5/28/25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96E7AE-D291-9190-2D77-63BFA8DC9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056"/>
            <a:ext cx="16535400" cy="1494790"/>
          </a:xfrm>
        </p:spPr>
        <p:txBody>
          <a:bodyPr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Holder 3">
            <a:extLst>
              <a:ext uri="{FF2B5EF4-FFF2-40B4-BE49-F238E27FC236}">
                <a16:creationId xmlns:a16="http://schemas.microsoft.com/office/drawing/2014/main" id="{FD52CE07-7BF5-CDD6-C340-9821BC3BCF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447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7389872"/>
            <a:ext cx="6147435" cy="2897505"/>
          </a:xfrm>
          <a:custGeom>
            <a:avLst/>
            <a:gdLst/>
            <a:ahLst/>
            <a:cxnLst/>
            <a:rect l="l" t="t" r="r" b="b"/>
            <a:pathLst>
              <a:path w="6147435" h="2897504">
                <a:moveTo>
                  <a:pt x="0" y="777638"/>
                </a:moveTo>
                <a:lnTo>
                  <a:pt x="186845" y="0"/>
                </a:lnTo>
                <a:lnTo>
                  <a:pt x="6146964" y="2897127"/>
                </a:lnTo>
                <a:lnTo>
                  <a:pt x="0" y="2897127"/>
                </a:lnTo>
                <a:lnTo>
                  <a:pt x="0" y="777638"/>
                </a:lnTo>
                <a:close/>
              </a:path>
            </a:pathLst>
          </a:custGeom>
          <a:solidFill>
            <a:srgbClr val="D50C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5287819" y="7492845"/>
            <a:ext cx="3496310" cy="2635885"/>
          </a:xfrm>
          <a:custGeom>
            <a:avLst/>
            <a:gdLst/>
            <a:ahLst/>
            <a:cxnLst/>
            <a:rect l="l" t="t" r="r" b="b"/>
            <a:pathLst>
              <a:path w="3496309" h="2635884">
                <a:moveTo>
                  <a:pt x="2632986" y="0"/>
                </a:moveTo>
                <a:lnTo>
                  <a:pt x="3495706" y="1347721"/>
                </a:lnTo>
                <a:lnTo>
                  <a:pt x="0" y="2635448"/>
                </a:lnTo>
                <a:lnTo>
                  <a:pt x="2632986" y="0"/>
                </a:lnTo>
                <a:close/>
              </a:path>
            </a:pathLst>
          </a:custGeom>
          <a:solidFill>
            <a:srgbClr val="FD45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5139393" y="9116494"/>
            <a:ext cx="3148965" cy="1170940"/>
          </a:xfrm>
          <a:custGeom>
            <a:avLst/>
            <a:gdLst/>
            <a:ahLst/>
            <a:cxnLst/>
            <a:rect l="l" t="t" r="r" b="b"/>
            <a:pathLst>
              <a:path w="3148965" h="1170940">
                <a:moveTo>
                  <a:pt x="3148603" y="0"/>
                </a:moveTo>
                <a:lnTo>
                  <a:pt x="3148603" y="1170505"/>
                </a:lnTo>
                <a:lnTo>
                  <a:pt x="1738671" y="1170505"/>
                </a:lnTo>
                <a:lnTo>
                  <a:pt x="0" y="899419"/>
                </a:lnTo>
                <a:lnTo>
                  <a:pt x="3148603" y="0"/>
                </a:lnTo>
                <a:close/>
              </a:path>
            </a:pathLst>
          </a:custGeom>
          <a:solidFill>
            <a:srgbClr val="AC070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4355530" y="8907327"/>
            <a:ext cx="4422775" cy="1379855"/>
          </a:xfrm>
          <a:custGeom>
            <a:avLst/>
            <a:gdLst/>
            <a:ahLst/>
            <a:cxnLst/>
            <a:rect l="l" t="t" r="r" b="b"/>
            <a:pathLst>
              <a:path w="4422775" h="1379854">
                <a:moveTo>
                  <a:pt x="4151283" y="0"/>
                </a:moveTo>
                <a:lnTo>
                  <a:pt x="4422616" y="1379672"/>
                </a:lnTo>
                <a:lnTo>
                  <a:pt x="0" y="1379672"/>
                </a:lnTo>
                <a:lnTo>
                  <a:pt x="4151283" y="0"/>
                </a:lnTo>
                <a:close/>
              </a:path>
            </a:pathLst>
          </a:custGeom>
          <a:solidFill>
            <a:srgbClr val="D50C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4024717" y="9224402"/>
            <a:ext cx="2723515" cy="864235"/>
          </a:xfrm>
          <a:custGeom>
            <a:avLst/>
            <a:gdLst/>
            <a:ahLst/>
            <a:cxnLst/>
            <a:rect l="l" t="t" r="r" b="b"/>
            <a:pathLst>
              <a:path w="2723515" h="864234">
                <a:moveTo>
                  <a:pt x="2722958" y="200541"/>
                </a:moveTo>
                <a:lnTo>
                  <a:pt x="1434899" y="863909"/>
                </a:lnTo>
                <a:lnTo>
                  <a:pt x="0" y="663367"/>
                </a:lnTo>
                <a:lnTo>
                  <a:pt x="1288060" y="0"/>
                </a:lnTo>
                <a:lnTo>
                  <a:pt x="2722958" y="200541"/>
                </a:lnTo>
                <a:close/>
              </a:path>
            </a:pathLst>
          </a:custGeom>
          <a:solidFill>
            <a:srgbClr val="FD45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8175077" y="7967271"/>
            <a:ext cx="5330190" cy="2320290"/>
          </a:xfrm>
          <a:custGeom>
            <a:avLst/>
            <a:gdLst/>
            <a:ahLst/>
            <a:cxnLst/>
            <a:rect l="l" t="t" r="r" b="b"/>
            <a:pathLst>
              <a:path w="5330190" h="2320290">
                <a:moveTo>
                  <a:pt x="0" y="2319727"/>
                </a:moveTo>
                <a:lnTo>
                  <a:pt x="557368" y="0"/>
                </a:lnTo>
                <a:lnTo>
                  <a:pt x="5329630" y="2319727"/>
                </a:lnTo>
                <a:lnTo>
                  <a:pt x="0" y="2319727"/>
                </a:lnTo>
                <a:close/>
              </a:path>
            </a:pathLst>
          </a:custGeom>
          <a:solidFill>
            <a:srgbClr val="D50C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4553956" y="8792391"/>
            <a:ext cx="2708275" cy="1494790"/>
          </a:xfrm>
          <a:custGeom>
            <a:avLst/>
            <a:gdLst/>
            <a:ahLst/>
            <a:cxnLst/>
            <a:rect l="l" t="t" r="r" b="b"/>
            <a:pathLst>
              <a:path w="2708275" h="1494790">
                <a:moveTo>
                  <a:pt x="2072492" y="0"/>
                </a:moveTo>
                <a:lnTo>
                  <a:pt x="2707897" y="1468638"/>
                </a:lnTo>
                <a:lnTo>
                  <a:pt x="2574215" y="1494608"/>
                </a:lnTo>
                <a:lnTo>
                  <a:pt x="0" y="1494608"/>
                </a:lnTo>
                <a:lnTo>
                  <a:pt x="2072492" y="0"/>
                </a:lnTo>
                <a:close/>
              </a:path>
            </a:pathLst>
          </a:custGeom>
          <a:solidFill>
            <a:srgbClr val="FD45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1188521" y="8141192"/>
            <a:ext cx="4930140" cy="2146300"/>
          </a:xfrm>
          <a:custGeom>
            <a:avLst/>
            <a:gdLst/>
            <a:ahLst/>
            <a:cxnLst/>
            <a:rect l="l" t="t" r="r" b="b"/>
            <a:pathLst>
              <a:path w="4930140" h="2146300">
                <a:moveTo>
                  <a:pt x="0" y="2145807"/>
                </a:moveTo>
                <a:lnTo>
                  <a:pt x="515580" y="0"/>
                </a:lnTo>
                <a:lnTo>
                  <a:pt x="4930044" y="2145807"/>
                </a:lnTo>
                <a:lnTo>
                  <a:pt x="0" y="2145807"/>
                </a:lnTo>
                <a:close/>
              </a:path>
            </a:pathLst>
          </a:custGeom>
          <a:solidFill>
            <a:srgbClr val="D50C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5/28/25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96E7AE-D291-9190-2D77-63BFA8DC9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056"/>
            <a:ext cx="16535400" cy="1494790"/>
          </a:xfrm>
        </p:spPr>
        <p:txBody>
          <a:bodyPr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Holder 3">
            <a:extLst>
              <a:ext uri="{FF2B5EF4-FFF2-40B4-BE49-F238E27FC236}">
                <a16:creationId xmlns:a16="http://schemas.microsoft.com/office/drawing/2014/main" id="{59576544-86E5-9773-0B10-8A7E3F357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dirty="0"/>
          </a:p>
        </p:txBody>
      </p:sp>
      <p:sp>
        <p:nvSpPr>
          <p:cNvPr id="7" name="Holder 4">
            <a:extLst>
              <a:ext uri="{FF2B5EF4-FFF2-40B4-BE49-F238E27FC236}">
                <a16:creationId xmlns:a16="http://schemas.microsoft.com/office/drawing/2014/main" id="{9A25BE0C-2251-EB09-08C1-CA4C46074F76}"/>
              </a:ext>
            </a:extLst>
          </p:cNvPr>
          <p:cNvSpPr>
            <a:spLocks noGrp="1"/>
          </p:cNvSpPr>
          <p:nvPr>
            <p:ph sz="half" idx="3" hasCustomPrompt="1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2800" b="0" i="0" dirty="0"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7047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1F0918-6653-BACE-436D-86EE67BE36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1B6233-05EF-E704-1C39-C3152FE7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object 2">
            <a:extLst>
              <a:ext uri="{FF2B5EF4-FFF2-40B4-BE49-F238E27FC236}">
                <a16:creationId xmlns:a16="http://schemas.microsoft.com/office/drawing/2014/main" id="{60CFD244-7C1D-D3BC-5032-FA7C64A695F2}"/>
              </a:ext>
            </a:extLst>
          </p:cNvPr>
          <p:cNvGrpSpPr/>
          <p:nvPr userDrawn="1"/>
        </p:nvGrpSpPr>
        <p:grpSpPr>
          <a:xfrm>
            <a:off x="0" y="0"/>
            <a:ext cx="2926080" cy="10287000"/>
            <a:chOff x="0" y="0"/>
            <a:chExt cx="2926080" cy="10287000"/>
          </a:xfrm>
        </p:grpSpPr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16076BCA-7213-1274-4E7A-3C8EC0A0D9E4}"/>
                </a:ext>
              </a:extLst>
            </p:cNvPr>
            <p:cNvSpPr/>
            <p:nvPr/>
          </p:nvSpPr>
          <p:spPr>
            <a:xfrm>
              <a:off x="0" y="0"/>
              <a:ext cx="2843530" cy="6313805"/>
            </a:xfrm>
            <a:custGeom>
              <a:avLst/>
              <a:gdLst/>
              <a:ahLst/>
              <a:cxnLst/>
              <a:rect l="l" t="t" r="r" b="b"/>
              <a:pathLst>
                <a:path w="2843530" h="6313805">
                  <a:moveTo>
                    <a:pt x="2843216" y="88953"/>
                  </a:moveTo>
                  <a:lnTo>
                    <a:pt x="0" y="6313499"/>
                  </a:lnTo>
                  <a:lnTo>
                    <a:pt x="0" y="0"/>
                  </a:lnTo>
                  <a:lnTo>
                    <a:pt x="2429574" y="0"/>
                  </a:lnTo>
                  <a:lnTo>
                    <a:pt x="2843216" y="88953"/>
                  </a:lnTo>
                  <a:close/>
                </a:path>
              </a:pathLst>
            </a:custGeom>
            <a:solidFill>
              <a:srgbClr val="D50C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78F9FBE3-A29D-F1F1-30EC-6FC3F5E10C34}"/>
                </a:ext>
              </a:extLst>
            </p:cNvPr>
            <p:cNvSpPr/>
            <p:nvPr/>
          </p:nvSpPr>
          <p:spPr>
            <a:xfrm>
              <a:off x="227852" y="5254180"/>
              <a:ext cx="2698115" cy="3463925"/>
            </a:xfrm>
            <a:custGeom>
              <a:avLst/>
              <a:gdLst/>
              <a:ahLst/>
              <a:cxnLst/>
              <a:rect l="l" t="t" r="r" b="b"/>
              <a:pathLst>
                <a:path w="2698115" h="3463925">
                  <a:moveTo>
                    <a:pt x="2697825" y="2569035"/>
                  </a:moveTo>
                  <a:lnTo>
                    <a:pt x="1371177" y="3463822"/>
                  </a:lnTo>
                  <a:lnTo>
                    <a:pt x="0" y="0"/>
                  </a:lnTo>
                  <a:lnTo>
                    <a:pt x="2697825" y="2569035"/>
                  </a:lnTo>
                  <a:close/>
                </a:path>
              </a:pathLst>
            </a:custGeom>
            <a:solidFill>
              <a:srgbClr val="FD45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B97D34F1-C725-AF31-7D54-B14BD7467514}"/>
                </a:ext>
              </a:extLst>
            </p:cNvPr>
            <p:cNvSpPr/>
            <p:nvPr/>
          </p:nvSpPr>
          <p:spPr>
            <a:xfrm>
              <a:off x="0" y="4195428"/>
              <a:ext cx="1525905" cy="4581525"/>
            </a:xfrm>
            <a:custGeom>
              <a:avLst/>
              <a:gdLst/>
              <a:ahLst/>
              <a:cxnLst/>
              <a:rect l="l" t="t" r="r" b="b"/>
              <a:pathLst>
                <a:path w="1525905" h="4581525">
                  <a:moveTo>
                    <a:pt x="1525696" y="4247520"/>
                  </a:moveTo>
                  <a:lnTo>
                    <a:pt x="19223" y="4581498"/>
                  </a:lnTo>
                  <a:lnTo>
                    <a:pt x="0" y="4371967"/>
                  </a:lnTo>
                  <a:lnTo>
                    <a:pt x="0" y="0"/>
                  </a:lnTo>
                  <a:lnTo>
                    <a:pt x="1525696" y="4247520"/>
                  </a:lnTo>
                  <a:close/>
                </a:path>
              </a:pathLst>
            </a:custGeom>
            <a:solidFill>
              <a:srgbClr val="D50C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4957B938-1CC3-5FA5-C8C0-CA57F56A5BE6}"/>
                </a:ext>
              </a:extLst>
            </p:cNvPr>
            <p:cNvSpPr/>
            <p:nvPr/>
          </p:nvSpPr>
          <p:spPr>
            <a:xfrm>
              <a:off x="271965" y="3985687"/>
              <a:ext cx="860425" cy="2711450"/>
            </a:xfrm>
            <a:custGeom>
              <a:avLst/>
              <a:gdLst/>
              <a:ahLst/>
              <a:cxnLst/>
              <a:rect l="l" t="t" r="r" b="b"/>
              <a:pathLst>
                <a:path w="860425" h="2711450">
                  <a:moveTo>
                    <a:pt x="694062" y="2711078"/>
                  </a:moveTo>
                  <a:lnTo>
                    <a:pt x="0" y="1439295"/>
                  </a:lnTo>
                  <a:lnTo>
                    <a:pt x="166077" y="0"/>
                  </a:lnTo>
                  <a:lnTo>
                    <a:pt x="860140" y="1271782"/>
                  </a:lnTo>
                  <a:lnTo>
                    <a:pt x="694062" y="2711078"/>
                  </a:lnTo>
                  <a:close/>
                </a:path>
              </a:pathLst>
            </a:custGeom>
            <a:solidFill>
              <a:srgbClr val="FD45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6530777B-846B-98A0-3367-B2BF9A04D718}"/>
                </a:ext>
              </a:extLst>
            </p:cNvPr>
            <p:cNvSpPr/>
            <p:nvPr/>
          </p:nvSpPr>
          <p:spPr>
            <a:xfrm>
              <a:off x="0" y="8114581"/>
              <a:ext cx="2471420" cy="2172970"/>
            </a:xfrm>
            <a:custGeom>
              <a:avLst/>
              <a:gdLst/>
              <a:ahLst/>
              <a:cxnLst/>
              <a:rect l="l" t="t" r="r" b="b"/>
              <a:pathLst>
                <a:path w="2471420" h="2172970">
                  <a:moveTo>
                    <a:pt x="0" y="0"/>
                  </a:moveTo>
                  <a:lnTo>
                    <a:pt x="2470893" y="531362"/>
                  </a:lnTo>
                  <a:lnTo>
                    <a:pt x="1721300" y="2172417"/>
                  </a:lnTo>
                  <a:lnTo>
                    <a:pt x="0" y="2172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0C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C0872-800E-0EB7-3288-6F17A22F46E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5/28/25</a:t>
            </a:fld>
            <a:endParaRPr lang="en-US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ABE504E6-414C-35DA-A793-A1136A4BF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530" y="307056"/>
            <a:ext cx="14530069" cy="1494790"/>
          </a:xfrm>
        </p:spPr>
        <p:txBody>
          <a:bodyPr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0060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1F0918-6653-BACE-436D-86EE67BE36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1B6233-05EF-E704-1C39-C3152FE7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object 2">
            <a:extLst>
              <a:ext uri="{FF2B5EF4-FFF2-40B4-BE49-F238E27FC236}">
                <a16:creationId xmlns:a16="http://schemas.microsoft.com/office/drawing/2014/main" id="{60CFD244-7C1D-D3BC-5032-FA7C64A695F2}"/>
              </a:ext>
            </a:extLst>
          </p:cNvPr>
          <p:cNvGrpSpPr/>
          <p:nvPr userDrawn="1"/>
        </p:nvGrpSpPr>
        <p:grpSpPr>
          <a:xfrm>
            <a:off x="0" y="0"/>
            <a:ext cx="2926080" cy="10287000"/>
            <a:chOff x="0" y="0"/>
            <a:chExt cx="2926080" cy="10287000"/>
          </a:xfrm>
        </p:grpSpPr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16076BCA-7213-1274-4E7A-3C8EC0A0D9E4}"/>
                </a:ext>
              </a:extLst>
            </p:cNvPr>
            <p:cNvSpPr/>
            <p:nvPr/>
          </p:nvSpPr>
          <p:spPr>
            <a:xfrm>
              <a:off x="0" y="0"/>
              <a:ext cx="2843530" cy="6313805"/>
            </a:xfrm>
            <a:custGeom>
              <a:avLst/>
              <a:gdLst/>
              <a:ahLst/>
              <a:cxnLst/>
              <a:rect l="l" t="t" r="r" b="b"/>
              <a:pathLst>
                <a:path w="2843530" h="6313805">
                  <a:moveTo>
                    <a:pt x="2843216" y="88953"/>
                  </a:moveTo>
                  <a:lnTo>
                    <a:pt x="0" y="6313499"/>
                  </a:lnTo>
                  <a:lnTo>
                    <a:pt x="0" y="0"/>
                  </a:lnTo>
                  <a:lnTo>
                    <a:pt x="2429574" y="0"/>
                  </a:lnTo>
                  <a:lnTo>
                    <a:pt x="2843216" y="88953"/>
                  </a:lnTo>
                  <a:close/>
                </a:path>
              </a:pathLst>
            </a:custGeom>
            <a:solidFill>
              <a:srgbClr val="D50C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78F9FBE3-A29D-F1F1-30EC-6FC3F5E10C34}"/>
                </a:ext>
              </a:extLst>
            </p:cNvPr>
            <p:cNvSpPr/>
            <p:nvPr/>
          </p:nvSpPr>
          <p:spPr>
            <a:xfrm>
              <a:off x="227852" y="5254180"/>
              <a:ext cx="2698115" cy="3463925"/>
            </a:xfrm>
            <a:custGeom>
              <a:avLst/>
              <a:gdLst/>
              <a:ahLst/>
              <a:cxnLst/>
              <a:rect l="l" t="t" r="r" b="b"/>
              <a:pathLst>
                <a:path w="2698115" h="3463925">
                  <a:moveTo>
                    <a:pt x="2697825" y="2569035"/>
                  </a:moveTo>
                  <a:lnTo>
                    <a:pt x="1371177" y="3463822"/>
                  </a:lnTo>
                  <a:lnTo>
                    <a:pt x="0" y="0"/>
                  </a:lnTo>
                  <a:lnTo>
                    <a:pt x="2697825" y="2569035"/>
                  </a:lnTo>
                  <a:close/>
                </a:path>
              </a:pathLst>
            </a:custGeom>
            <a:solidFill>
              <a:srgbClr val="FD45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B97D34F1-C725-AF31-7D54-B14BD7467514}"/>
                </a:ext>
              </a:extLst>
            </p:cNvPr>
            <p:cNvSpPr/>
            <p:nvPr/>
          </p:nvSpPr>
          <p:spPr>
            <a:xfrm>
              <a:off x="0" y="4195428"/>
              <a:ext cx="1525905" cy="4581525"/>
            </a:xfrm>
            <a:custGeom>
              <a:avLst/>
              <a:gdLst/>
              <a:ahLst/>
              <a:cxnLst/>
              <a:rect l="l" t="t" r="r" b="b"/>
              <a:pathLst>
                <a:path w="1525905" h="4581525">
                  <a:moveTo>
                    <a:pt x="1525696" y="4247520"/>
                  </a:moveTo>
                  <a:lnTo>
                    <a:pt x="19223" y="4581498"/>
                  </a:lnTo>
                  <a:lnTo>
                    <a:pt x="0" y="4371967"/>
                  </a:lnTo>
                  <a:lnTo>
                    <a:pt x="0" y="0"/>
                  </a:lnTo>
                  <a:lnTo>
                    <a:pt x="1525696" y="4247520"/>
                  </a:lnTo>
                  <a:close/>
                </a:path>
              </a:pathLst>
            </a:custGeom>
            <a:solidFill>
              <a:srgbClr val="D50C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4957B938-1CC3-5FA5-C8C0-CA57F56A5BE6}"/>
                </a:ext>
              </a:extLst>
            </p:cNvPr>
            <p:cNvSpPr/>
            <p:nvPr/>
          </p:nvSpPr>
          <p:spPr>
            <a:xfrm>
              <a:off x="271965" y="3985687"/>
              <a:ext cx="860425" cy="2711450"/>
            </a:xfrm>
            <a:custGeom>
              <a:avLst/>
              <a:gdLst/>
              <a:ahLst/>
              <a:cxnLst/>
              <a:rect l="l" t="t" r="r" b="b"/>
              <a:pathLst>
                <a:path w="860425" h="2711450">
                  <a:moveTo>
                    <a:pt x="694062" y="2711078"/>
                  </a:moveTo>
                  <a:lnTo>
                    <a:pt x="0" y="1439295"/>
                  </a:lnTo>
                  <a:lnTo>
                    <a:pt x="166077" y="0"/>
                  </a:lnTo>
                  <a:lnTo>
                    <a:pt x="860140" y="1271782"/>
                  </a:lnTo>
                  <a:lnTo>
                    <a:pt x="694062" y="2711078"/>
                  </a:lnTo>
                  <a:close/>
                </a:path>
              </a:pathLst>
            </a:custGeom>
            <a:solidFill>
              <a:srgbClr val="FD45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6530777B-846B-98A0-3367-B2BF9A04D718}"/>
                </a:ext>
              </a:extLst>
            </p:cNvPr>
            <p:cNvSpPr/>
            <p:nvPr/>
          </p:nvSpPr>
          <p:spPr>
            <a:xfrm>
              <a:off x="0" y="8114581"/>
              <a:ext cx="2471420" cy="2172970"/>
            </a:xfrm>
            <a:custGeom>
              <a:avLst/>
              <a:gdLst/>
              <a:ahLst/>
              <a:cxnLst/>
              <a:rect l="l" t="t" r="r" b="b"/>
              <a:pathLst>
                <a:path w="2471420" h="2172970">
                  <a:moveTo>
                    <a:pt x="0" y="0"/>
                  </a:moveTo>
                  <a:lnTo>
                    <a:pt x="2470893" y="531362"/>
                  </a:lnTo>
                  <a:lnTo>
                    <a:pt x="1721300" y="2172417"/>
                  </a:lnTo>
                  <a:lnTo>
                    <a:pt x="0" y="2172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0C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C0872-800E-0EB7-3288-6F17A22F46E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5/28/25</a:t>
            </a:fld>
            <a:endParaRPr lang="en-US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ABE504E6-414C-35DA-A793-A1136A4BF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530" y="307056"/>
            <a:ext cx="14530070" cy="1494790"/>
          </a:xfrm>
        </p:spPr>
        <p:txBody>
          <a:bodyPr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Holder 3">
            <a:extLst>
              <a:ext uri="{FF2B5EF4-FFF2-40B4-BE49-F238E27FC236}">
                <a16:creationId xmlns:a16="http://schemas.microsoft.com/office/drawing/2014/main" id="{EF12405F-6F8C-3C29-8CAA-93C8E4EE4B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3528" y="2366010"/>
            <a:ext cx="14530071" cy="678942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2673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1F0918-6653-BACE-436D-86EE67BE36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1B6233-05EF-E704-1C39-C3152FE7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object 2">
            <a:extLst>
              <a:ext uri="{FF2B5EF4-FFF2-40B4-BE49-F238E27FC236}">
                <a16:creationId xmlns:a16="http://schemas.microsoft.com/office/drawing/2014/main" id="{60CFD244-7C1D-D3BC-5032-FA7C64A695F2}"/>
              </a:ext>
            </a:extLst>
          </p:cNvPr>
          <p:cNvGrpSpPr/>
          <p:nvPr userDrawn="1"/>
        </p:nvGrpSpPr>
        <p:grpSpPr>
          <a:xfrm>
            <a:off x="0" y="0"/>
            <a:ext cx="2926080" cy="10287000"/>
            <a:chOff x="0" y="0"/>
            <a:chExt cx="2926080" cy="10287000"/>
          </a:xfrm>
        </p:grpSpPr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16076BCA-7213-1274-4E7A-3C8EC0A0D9E4}"/>
                </a:ext>
              </a:extLst>
            </p:cNvPr>
            <p:cNvSpPr/>
            <p:nvPr/>
          </p:nvSpPr>
          <p:spPr>
            <a:xfrm>
              <a:off x="0" y="0"/>
              <a:ext cx="2843530" cy="6313805"/>
            </a:xfrm>
            <a:custGeom>
              <a:avLst/>
              <a:gdLst/>
              <a:ahLst/>
              <a:cxnLst/>
              <a:rect l="l" t="t" r="r" b="b"/>
              <a:pathLst>
                <a:path w="2843530" h="6313805">
                  <a:moveTo>
                    <a:pt x="2843216" y="88953"/>
                  </a:moveTo>
                  <a:lnTo>
                    <a:pt x="0" y="6313499"/>
                  </a:lnTo>
                  <a:lnTo>
                    <a:pt x="0" y="0"/>
                  </a:lnTo>
                  <a:lnTo>
                    <a:pt x="2429574" y="0"/>
                  </a:lnTo>
                  <a:lnTo>
                    <a:pt x="2843216" y="88953"/>
                  </a:lnTo>
                  <a:close/>
                </a:path>
              </a:pathLst>
            </a:custGeom>
            <a:solidFill>
              <a:srgbClr val="D50C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78F9FBE3-A29D-F1F1-30EC-6FC3F5E10C34}"/>
                </a:ext>
              </a:extLst>
            </p:cNvPr>
            <p:cNvSpPr/>
            <p:nvPr/>
          </p:nvSpPr>
          <p:spPr>
            <a:xfrm>
              <a:off x="227852" y="5254180"/>
              <a:ext cx="2698115" cy="3463925"/>
            </a:xfrm>
            <a:custGeom>
              <a:avLst/>
              <a:gdLst/>
              <a:ahLst/>
              <a:cxnLst/>
              <a:rect l="l" t="t" r="r" b="b"/>
              <a:pathLst>
                <a:path w="2698115" h="3463925">
                  <a:moveTo>
                    <a:pt x="2697825" y="2569035"/>
                  </a:moveTo>
                  <a:lnTo>
                    <a:pt x="1371177" y="3463822"/>
                  </a:lnTo>
                  <a:lnTo>
                    <a:pt x="0" y="0"/>
                  </a:lnTo>
                  <a:lnTo>
                    <a:pt x="2697825" y="2569035"/>
                  </a:lnTo>
                  <a:close/>
                </a:path>
              </a:pathLst>
            </a:custGeom>
            <a:solidFill>
              <a:srgbClr val="FD45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B97D34F1-C725-AF31-7D54-B14BD7467514}"/>
                </a:ext>
              </a:extLst>
            </p:cNvPr>
            <p:cNvSpPr/>
            <p:nvPr/>
          </p:nvSpPr>
          <p:spPr>
            <a:xfrm>
              <a:off x="0" y="4195428"/>
              <a:ext cx="1525905" cy="4581525"/>
            </a:xfrm>
            <a:custGeom>
              <a:avLst/>
              <a:gdLst/>
              <a:ahLst/>
              <a:cxnLst/>
              <a:rect l="l" t="t" r="r" b="b"/>
              <a:pathLst>
                <a:path w="1525905" h="4581525">
                  <a:moveTo>
                    <a:pt x="1525696" y="4247520"/>
                  </a:moveTo>
                  <a:lnTo>
                    <a:pt x="19223" y="4581498"/>
                  </a:lnTo>
                  <a:lnTo>
                    <a:pt x="0" y="4371967"/>
                  </a:lnTo>
                  <a:lnTo>
                    <a:pt x="0" y="0"/>
                  </a:lnTo>
                  <a:lnTo>
                    <a:pt x="1525696" y="4247520"/>
                  </a:lnTo>
                  <a:close/>
                </a:path>
              </a:pathLst>
            </a:custGeom>
            <a:solidFill>
              <a:srgbClr val="D50C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4957B938-1CC3-5FA5-C8C0-CA57F56A5BE6}"/>
                </a:ext>
              </a:extLst>
            </p:cNvPr>
            <p:cNvSpPr/>
            <p:nvPr/>
          </p:nvSpPr>
          <p:spPr>
            <a:xfrm>
              <a:off x="271965" y="3985687"/>
              <a:ext cx="860425" cy="2711450"/>
            </a:xfrm>
            <a:custGeom>
              <a:avLst/>
              <a:gdLst/>
              <a:ahLst/>
              <a:cxnLst/>
              <a:rect l="l" t="t" r="r" b="b"/>
              <a:pathLst>
                <a:path w="860425" h="2711450">
                  <a:moveTo>
                    <a:pt x="694062" y="2711078"/>
                  </a:moveTo>
                  <a:lnTo>
                    <a:pt x="0" y="1439295"/>
                  </a:lnTo>
                  <a:lnTo>
                    <a:pt x="166077" y="0"/>
                  </a:lnTo>
                  <a:lnTo>
                    <a:pt x="860140" y="1271782"/>
                  </a:lnTo>
                  <a:lnTo>
                    <a:pt x="694062" y="2711078"/>
                  </a:lnTo>
                  <a:close/>
                </a:path>
              </a:pathLst>
            </a:custGeom>
            <a:solidFill>
              <a:srgbClr val="FD45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6530777B-846B-98A0-3367-B2BF9A04D718}"/>
                </a:ext>
              </a:extLst>
            </p:cNvPr>
            <p:cNvSpPr/>
            <p:nvPr/>
          </p:nvSpPr>
          <p:spPr>
            <a:xfrm>
              <a:off x="0" y="8114581"/>
              <a:ext cx="2471420" cy="2172970"/>
            </a:xfrm>
            <a:custGeom>
              <a:avLst/>
              <a:gdLst/>
              <a:ahLst/>
              <a:cxnLst/>
              <a:rect l="l" t="t" r="r" b="b"/>
              <a:pathLst>
                <a:path w="2471420" h="2172970">
                  <a:moveTo>
                    <a:pt x="0" y="0"/>
                  </a:moveTo>
                  <a:lnTo>
                    <a:pt x="2470893" y="531362"/>
                  </a:lnTo>
                  <a:lnTo>
                    <a:pt x="1721300" y="2172417"/>
                  </a:lnTo>
                  <a:lnTo>
                    <a:pt x="0" y="2172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0C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C0872-800E-0EB7-3288-6F17A22F46E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5/28/25</a:t>
            </a:fld>
            <a:endParaRPr lang="en-US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ABE504E6-414C-35DA-A793-A1136A4BF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530" y="307056"/>
            <a:ext cx="14530070" cy="1494790"/>
          </a:xfrm>
        </p:spPr>
        <p:txBody>
          <a:bodyPr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Holder 3">
            <a:extLst>
              <a:ext uri="{FF2B5EF4-FFF2-40B4-BE49-F238E27FC236}">
                <a16:creationId xmlns:a16="http://schemas.microsoft.com/office/drawing/2014/main" id="{5639A53F-1CB1-5E17-4C3B-086BD32604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3530" y="2366010"/>
            <a:ext cx="6757670" cy="678942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dirty="0"/>
          </a:p>
        </p:txBody>
      </p:sp>
      <p:sp>
        <p:nvSpPr>
          <p:cNvPr id="13" name="Holder 4">
            <a:extLst>
              <a:ext uri="{FF2B5EF4-FFF2-40B4-BE49-F238E27FC236}">
                <a16:creationId xmlns:a16="http://schemas.microsoft.com/office/drawing/2014/main" id="{3947C41C-4B31-E346-270E-E2E7683EC1FD}"/>
              </a:ext>
            </a:extLst>
          </p:cNvPr>
          <p:cNvSpPr>
            <a:spLocks noGrp="1"/>
          </p:cNvSpPr>
          <p:nvPr>
            <p:ph sz="half" idx="3" hasCustomPrompt="1"/>
          </p:nvPr>
        </p:nvSpPr>
        <p:spPr>
          <a:xfrm>
            <a:off x="10363200" y="2366010"/>
            <a:ext cx="7010400" cy="678942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2800" b="0" i="0" dirty="0"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3523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object 2">
            <a:extLst>
              <a:ext uri="{FF2B5EF4-FFF2-40B4-BE49-F238E27FC236}">
                <a16:creationId xmlns:a16="http://schemas.microsoft.com/office/drawing/2014/main" id="{B175586F-688E-96AC-CA2E-D793A9BA3694}"/>
              </a:ext>
            </a:extLst>
          </p:cNvPr>
          <p:cNvGrpSpPr/>
          <p:nvPr userDrawn="1"/>
        </p:nvGrpSpPr>
        <p:grpSpPr>
          <a:xfrm>
            <a:off x="0" y="1"/>
            <a:ext cx="18288000" cy="3179445"/>
            <a:chOff x="0" y="1"/>
            <a:chExt cx="18288000" cy="3179445"/>
          </a:xfrm>
        </p:grpSpPr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EE656B7C-BEE3-685B-3C56-A897DE0C9257}"/>
                </a:ext>
              </a:extLst>
            </p:cNvPr>
            <p:cNvSpPr/>
            <p:nvPr/>
          </p:nvSpPr>
          <p:spPr>
            <a:xfrm>
              <a:off x="9777779" y="2"/>
              <a:ext cx="8510270" cy="3179445"/>
            </a:xfrm>
            <a:custGeom>
              <a:avLst/>
              <a:gdLst/>
              <a:ahLst/>
              <a:cxnLst/>
              <a:rect l="l" t="t" r="r" b="b"/>
              <a:pathLst>
                <a:path w="8510269" h="3179445">
                  <a:moveTo>
                    <a:pt x="8510220" y="1395774"/>
                  </a:moveTo>
                  <a:lnTo>
                    <a:pt x="8185359" y="3178930"/>
                  </a:lnTo>
                  <a:lnTo>
                    <a:pt x="0" y="0"/>
                  </a:lnTo>
                  <a:lnTo>
                    <a:pt x="8510220" y="0"/>
                  </a:lnTo>
                  <a:lnTo>
                    <a:pt x="8510220" y="1395774"/>
                  </a:lnTo>
                  <a:close/>
                </a:path>
              </a:pathLst>
            </a:custGeom>
            <a:solidFill>
              <a:srgbClr val="D50C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7246BED0-A7D0-270C-BAC8-B8A2F3B5A8AC}"/>
                </a:ext>
              </a:extLst>
            </p:cNvPr>
            <p:cNvSpPr/>
            <p:nvPr/>
          </p:nvSpPr>
          <p:spPr>
            <a:xfrm>
              <a:off x="7248070" y="193811"/>
              <a:ext cx="3906520" cy="2565400"/>
            </a:xfrm>
            <a:custGeom>
              <a:avLst/>
              <a:gdLst/>
              <a:ahLst/>
              <a:cxnLst/>
              <a:rect l="l" t="t" r="r" b="b"/>
              <a:pathLst>
                <a:path w="3906520" h="2565400">
                  <a:moveTo>
                    <a:pt x="788132" y="2564811"/>
                  </a:moveTo>
                  <a:lnTo>
                    <a:pt x="0" y="1020798"/>
                  </a:lnTo>
                  <a:lnTo>
                    <a:pt x="3906310" y="0"/>
                  </a:lnTo>
                  <a:lnTo>
                    <a:pt x="788132" y="2564811"/>
                  </a:lnTo>
                  <a:close/>
                </a:path>
              </a:pathLst>
            </a:custGeom>
            <a:solidFill>
              <a:srgbClr val="FD45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135B3096-ACB9-AE3A-4A1E-8ED5C3CFF1B6}"/>
                </a:ext>
              </a:extLst>
            </p:cNvPr>
            <p:cNvSpPr/>
            <p:nvPr/>
          </p:nvSpPr>
          <p:spPr>
            <a:xfrm>
              <a:off x="0" y="11"/>
              <a:ext cx="12010390" cy="3136265"/>
            </a:xfrm>
            <a:custGeom>
              <a:avLst/>
              <a:gdLst/>
              <a:ahLst/>
              <a:cxnLst/>
              <a:rect l="l" t="t" r="r" b="b"/>
              <a:pathLst>
                <a:path w="12010390" h="3136265">
                  <a:moveTo>
                    <a:pt x="12009895" y="0"/>
                  </a:moveTo>
                  <a:lnTo>
                    <a:pt x="8012747" y="0"/>
                  </a:lnTo>
                  <a:lnTo>
                    <a:pt x="7494333" y="0"/>
                  </a:lnTo>
                  <a:lnTo>
                    <a:pt x="0" y="0"/>
                  </a:lnTo>
                  <a:lnTo>
                    <a:pt x="0" y="201498"/>
                  </a:lnTo>
                  <a:lnTo>
                    <a:pt x="7441374" y="3136252"/>
                  </a:lnTo>
                  <a:lnTo>
                    <a:pt x="7793177" y="1205179"/>
                  </a:lnTo>
                  <a:lnTo>
                    <a:pt x="7900390" y="1625396"/>
                  </a:lnTo>
                  <a:lnTo>
                    <a:pt x="12009895" y="0"/>
                  </a:lnTo>
                  <a:close/>
                </a:path>
              </a:pathLst>
            </a:custGeom>
            <a:solidFill>
              <a:srgbClr val="D50C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71154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6000" y="2596542"/>
            <a:ext cx="5130800" cy="31254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8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5/28/25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5" r:id="rId3"/>
    <p:sldLayoutId id="2147483667" r:id="rId4"/>
    <p:sldLayoutId id="2147483666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63" r:id="rId11"/>
    <p:sldLayoutId id="2147483664" r:id="rId12"/>
    <p:sldLayoutId id="2147483674" r:id="rId13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mailto:jleidel@tactcomplabs.com" TargetMode="External"/><Relationship Id="rId7" Type="http://schemas.openxmlformats.org/officeDocument/2006/relationships/hyperlink" Target="https://github.com/tactcomplabs/sst-data" TargetMode="External"/><Relationship Id="rId2" Type="http://schemas.openxmlformats.org/officeDocument/2006/relationships/hyperlink" Target="mailto:ddonofrio@tactcomplabs.com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tactcomplabs/verilator-sst" TargetMode="External"/><Relationship Id="rId5" Type="http://schemas.openxmlformats.org/officeDocument/2006/relationships/hyperlink" Target="https://github.com/tactcomplabs/sst-ext-tests" TargetMode="External"/><Relationship Id="rId4" Type="http://schemas.openxmlformats.org/officeDocument/2006/relationships/hyperlink" Target="https://github.com/tactcomplabs/sst-bench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2596542"/>
            <a:ext cx="8661400" cy="3159198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 marR="5080">
              <a:lnSpc>
                <a:spcPts val="8090"/>
              </a:lnSpc>
              <a:spcBef>
                <a:spcPts val="335"/>
              </a:spcBef>
            </a:pPr>
            <a:r>
              <a:rPr lang="en-US" spc="340" dirty="0"/>
              <a:t>Architecture Exploration</a:t>
            </a:r>
            <a:br>
              <a:rPr lang="en-US" spc="340" dirty="0"/>
            </a:br>
            <a:r>
              <a:rPr lang="en-US" spc="340" dirty="0"/>
              <a:t>(15 min)</a:t>
            </a:r>
            <a:endParaRPr spc="250" dirty="0"/>
          </a:p>
        </p:txBody>
      </p:sp>
      <p:sp>
        <p:nvSpPr>
          <p:cNvPr id="3" name="object 3"/>
          <p:cNvSpPr txBox="1"/>
          <p:nvPr/>
        </p:nvSpPr>
        <p:spPr>
          <a:xfrm>
            <a:off x="1640109" y="8830152"/>
            <a:ext cx="3227705" cy="4273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245" dirty="0">
                <a:latin typeface="Arial"/>
                <a:cs typeface="Arial"/>
              </a:rPr>
              <a:t>tactcomplabs.com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215763-9691-C11B-5A2F-DBB8FCDA7D9E}"/>
              </a:ext>
            </a:extLst>
          </p:cNvPr>
          <p:cNvSpPr txBox="1"/>
          <p:nvPr/>
        </p:nvSpPr>
        <p:spPr>
          <a:xfrm>
            <a:off x="990600" y="5905500"/>
            <a:ext cx="518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John Leidel</a:t>
            </a:r>
          </a:p>
          <a:p>
            <a:r>
              <a:rPr lang="en-US" sz="2400" b="1" i="1" dirty="0"/>
              <a:t>David Donofrio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BE1A6-7C66-C209-BF61-477F500EB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Python Model Options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C4B884-88AB-0D3B-9B2D-5CB9D1FAE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342" y="1333500"/>
            <a:ext cx="10767315" cy="6781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52E9B3-E846-F234-A2FD-8D1B660BB129}"/>
              </a:ext>
            </a:extLst>
          </p:cNvPr>
          <p:cNvSpPr/>
          <p:nvPr/>
        </p:nvSpPr>
        <p:spPr>
          <a:xfrm>
            <a:off x="1905000" y="8151144"/>
            <a:ext cx="15468600" cy="9906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3200" b="1" dirty="0">
                <a:latin typeface="Courier" pitchFamily="2" charset="0"/>
              </a:rPr>
              <a:t>$&gt; </a:t>
            </a:r>
            <a:r>
              <a:rPr lang="en-US" sz="3200" b="1" dirty="0" err="1">
                <a:latin typeface="Courier" pitchFamily="2" charset="0"/>
              </a:rPr>
              <a:t>sst</a:t>
            </a:r>
            <a:r>
              <a:rPr lang="en-US" sz="3200" b="1" dirty="0">
                <a:latin typeface="Courier" pitchFamily="2" charset="0"/>
              </a:rPr>
              <a:t> --model-options=“--</a:t>
            </a:r>
            <a:r>
              <a:rPr lang="en-US" sz="3200" b="1" dirty="0" err="1">
                <a:latin typeface="Courier" pitchFamily="2" charset="0"/>
              </a:rPr>
              <a:t>cpus</a:t>
            </a:r>
            <a:r>
              <a:rPr lang="en-US" sz="3200" b="1" dirty="0">
                <a:latin typeface="Courier" pitchFamily="2" charset="0"/>
              </a:rPr>
              <a:t> 10” </a:t>
            </a:r>
            <a:r>
              <a:rPr lang="en-US" sz="3200" b="1" dirty="0" err="1">
                <a:latin typeface="Courier" pitchFamily="2" charset="0"/>
              </a:rPr>
              <a:t>test_ClockerModelOptions.py</a:t>
            </a:r>
            <a:endParaRPr lang="en-US" sz="3200" b="1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308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D35BD-51B6-D00F-DB87-37BBC5948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Expanding Python Inputs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34B25-8F70-F0B0-66C2-3B3DD645E4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Now that you can build more complex Python script inputs, it may be useful to utilize the SST infrastructure to create scalable simulation scripts</a:t>
            </a:r>
          </a:p>
          <a:p>
            <a:r>
              <a:rPr lang="en-US" dirty="0"/>
              <a:t>This feature allows us to input a condensed Python script and output a fully expressive script with all options expanded</a:t>
            </a:r>
          </a:p>
          <a:p>
            <a:r>
              <a:rPr lang="en-US" dirty="0"/>
              <a:t>This can be done explicitly or within our Python environment!</a:t>
            </a:r>
          </a:p>
          <a:p>
            <a:r>
              <a:rPr lang="en-US" dirty="0"/>
              <a:t>This allows us to: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Archive simulation models for future use that contain all the program arguments, component infrastructure and link connectivity within the script input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Hand tune specific rank/thread layout in order to improve performance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We will see how this may be also utilized with parallel loading later in the day to increase the performance of simulation startup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EC1781-35AD-667C-9FC5-401D34A1B572}"/>
              </a:ext>
            </a:extLst>
          </p:cNvPr>
          <p:cNvSpPr/>
          <p:nvPr/>
        </p:nvSpPr>
        <p:spPr>
          <a:xfrm>
            <a:off x="1905000" y="7429500"/>
            <a:ext cx="15468600" cy="255044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3200" b="1" dirty="0">
                <a:latin typeface="Courier" pitchFamily="2" charset="0"/>
              </a:rPr>
              <a:t>$&gt; </a:t>
            </a:r>
            <a:r>
              <a:rPr lang="en-US" sz="3200" b="1" dirty="0" err="1">
                <a:latin typeface="Courier" pitchFamily="2" charset="0"/>
              </a:rPr>
              <a:t>sst</a:t>
            </a:r>
            <a:r>
              <a:rPr lang="en-US" sz="3200" b="1" dirty="0">
                <a:latin typeface="Courier" pitchFamily="2" charset="0"/>
              </a:rPr>
              <a:t> --model-options=“--</a:t>
            </a:r>
            <a:r>
              <a:rPr lang="en-US" sz="3200" b="1" dirty="0" err="1">
                <a:latin typeface="Courier" pitchFamily="2" charset="0"/>
              </a:rPr>
              <a:t>cpus</a:t>
            </a:r>
            <a:r>
              <a:rPr lang="en-US" sz="3200" b="1" dirty="0">
                <a:latin typeface="Courier" pitchFamily="2" charset="0"/>
              </a:rPr>
              <a:t> 10” \</a:t>
            </a:r>
          </a:p>
          <a:p>
            <a:pPr algn="l"/>
            <a:r>
              <a:rPr lang="en-US" sz="3200" b="1" dirty="0">
                <a:latin typeface="Courier" pitchFamily="2" charset="0"/>
              </a:rPr>
              <a:t>	--run-mode=</a:t>
            </a:r>
            <a:r>
              <a:rPr lang="en-US" sz="3200" b="1" dirty="0" err="1">
                <a:latin typeface="Courier" pitchFamily="2" charset="0"/>
              </a:rPr>
              <a:t>init</a:t>
            </a:r>
            <a:r>
              <a:rPr lang="en-US" sz="3200" b="1" dirty="0">
                <a:latin typeface="Courier" pitchFamily="2" charset="0"/>
              </a:rPr>
              <a:t> --output-config=</a:t>
            </a:r>
            <a:r>
              <a:rPr lang="en-US" sz="3200" b="1" dirty="0" err="1">
                <a:latin typeface="Courier" pitchFamily="2" charset="0"/>
              </a:rPr>
              <a:t>expanded.py</a:t>
            </a:r>
            <a:r>
              <a:rPr lang="en-US" sz="3200" b="1" dirty="0">
                <a:latin typeface="Courier" pitchFamily="2" charset="0"/>
              </a:rPr>
              <a:t> \ </a:t>
            </a:r>
          </a:p>
          <a:p>
            <a:pPr algn="l"/>
            <a:r>
              <a:rPr lang="en-US" sz="3200" b="1" dirty="0">
                <a:latin typeface="Courier" pitchFamily="2" charset="0"/>
              </a:rPr>
              <a:t>	</a:t>
            </a:r>
            <a:r>
              <a:rPr lang="en-US" sz="3200" b="1" dirty="0" err="1">
                <a:latin typeface="Courier" pitchFamily="2" charset="0"/>
              </a:rPr>
              <a:t>test_ClockerModelOptions.py</a:t>
            </a:r>
            <a:endParaRPr lang="en-US" sz="3200" b="1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583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42B53-3609-083B-C839-E47FCA073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Expanded Python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02E567-59E9-85AB-0BD1-336C498AF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234651"/>
            <a:ext cx="8534400" cy="905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359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CE5479-49C1-DB18-2590-F138087D9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SST JSON Inputs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C15B68-2193-289B-1DA1-7AFEBC2322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16459200" cy="56730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With SST 12.0.0 JSON can now be used to describe simulation inputs</a:t>
            </a:r>
          </a:p>
          <a:p>
            <a:r>
              <a:rPr lang="en-US" dirty="0"/>
              <a:t>The SST JSON format supports: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Program options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Component attributes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Recursively nested subcomponents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Link configuration data</a:t>
            </a:r>
          </a:p>
          <a:p>
            <a:r>
              <a:rPr lang="en-US" dirty="0"/>
              <a:t>The SST JSON format does not currently support global statistics options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Component-level statistics options are supported</a:t>
            </a:r>
          </a:p>
          <a:p>
            <a:r>
              <a:rPr lang="en-US" dirty="0"/>
              <a:t>Pros: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Easier to read/write from external tooling (Python, </a:t>
            </a:r>
            <a:r>
              <a:rPr lang="en-US" sz="2800" dirty="0" err="1"/>
              <a:t>etc</a:t>
            </a:r>
            <a:r>
              <a:rPr lang="en-US" sz="28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Explicitly expanded to include all component data</a:t>
            </a:r>
          </a:p>
          <a:p>
            <a:r>
              <a:rPr lang="en-US" dirty="0"/>
              <a:t>Cons: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Not always human readable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Complex to create manually</a:t>
            </a:r>
          </a:p>
        </p:txBody>
      </p:sp>
    </p:spTree>
    <p:extLst>
      <p:ext uri="{BB962C8B-B14F-4D97-AF65-F5344CB8AC3E}">
        <p14:creationId xmlns:p14="http://schemas.microsoft.com/office/powerpoint/2010/main" val="3796924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601A5-303B-BD8B-7D2E-F7B2E53A0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SST JSON Format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5E2693-A2F9-3FD7-F7A5-F2B47A3A0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5500"/>
            <a:ext cx="6433457" cy="9996000"/>
          </a:xfrm>
          <a:prstGeom prst="rect">
            <a:avLst/>
          </a:prstGeom>
        </p:spPr>
      </p:pic>
      <p:sp>
        <p:nvSpPr>
          <p:cNvPr id="5" name="Left Arrow 4">
            <a:extLst>
              <a:ext uri="{FF2B5EF4-FFF2-40B4-BE49-F238E27FC236}">
                <a16:creationId xmlns:a16="http://schemas.microsoft.com/office/drawing/2014/main" id="{3CA2D711-17DB-83C4-AD64-35646DE41887}"/>
              </a:ext>
            </a:extLst>
          </p:cNvPr>
          <p:cNvSpPr/>
          <p:nvPr/>
        </p:nvSpPr>
        <p:spPr>
          <a:xfrm>
            <a:off x="6542314" y="1201402"/>
            <a:ext cx="6617970" cy="762000"/>
          </a:xfrm>
          <a:prstGeom prst="leftArrow">
            <a:avLst>
              <a:gd name="adj1" fmla="val 50000"/>
              <a:gd name="adj2" fmla="val 7142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Program Options</a:t>
            </a: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0C4122F8-22FD-87F7-B9DA-34AE218F9940}"/>
              </a:ext>
            </a:extLst>
          </p:cNvPr>
          <p:cNvSpPr/>
          <p:nvPr/>
        </p:nvSpPr>
        <p:spPr>
          <a:xfrm>
            <a:off x="6553200" y="2459030"/>
            <a:ext cx="6617970" cy="762000"/>
          </a:xfrm>
          <a:prstGeom prst="leftArrow">
            <a:avLst>
              <a:gd name="adj1" fmla="val 50000"/>
              <a:gd name="adj2" fmla="val 7142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Sample Component</a:t>
            </a: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900029FD-A170-6080-DECD-72D54C8CE8F1}"/>
              </a:ext>
            </a:extLst>
          </p:cNvPr>
          <p:cNvSpPr/>
          <p:nvPr/>
        </p:nvSpPr>
        <p:spPr>
          <a:xfrm>
            <a:off x="4495800" y="3335658"/>
            <a:ext cx="8664484" cy="762000"/>
          </a:xfrm>
          <a:prstGeom prst="leftArrow">
            <a:avLst>
              <a:gd name="adj1" fmla="val 50000"/>
              <a:gd name="adj2" fmla="val 7142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Sample Component Parameters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D83E73B5-6940-B2D2-A46A-CD8CC5C7357D}"/>
              </a:ext>
            </a:extLst>
          </p:cNvPr>
          <p:cNvSpPr/>
          <p:nvPr/>
        </p:nvSpPr>
        <p:spPr>
          <a:xfrm>
            <a:off x="4038600" y="6286500"/>
            <a:ext cx="9116241" cy="762000"/>
          </a:xfrm>
          <a:prstGeom prst="leftArrow">
            <a:avLst>
              <a:gd name="adj1" fmla="val 50000"/>
              <a:gd name="adj2" fmla="val 7142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Subcomponent List</a:t>
            </a:r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FADE50BF-65C8-1F2B-5961-15C22625C376}"/>
              </a:ext>
            </a:extLst>
          </p:cNvPr>
          <p:cNvSpPr/>
          <p:nvPr/>
        </p:nvSpPr>
        <p:spPr>
          <a:xfrm>
            <a:off x="6705600" y="7324684"/>
            <a:ext cx="6449241" cy="762000"/>
          </a:xfrm>
          <a:prstGeom prst="leftArrow">
            <a:avLst>
              <a:gd name="adj1" fmla="val 50000"/>
              <a:gd name="adj2" fmla="val 7142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Subcomponent</a:t>
            </a: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F32A011E-515F-9F90-3BFC-D8EA9CCE73B8}"/>
              </a:ext>
            </a:extLst>
          </p:cNvPr>
          <p:cNvSpPr/>
          <p:nvPr/>
        </p:nvSpPr>
        <p:spPr>
          <a:xfrm>
            <a:off x="4038600" y="8323598"/>
            <a:ext cx="9116241" cy="762000"/>
          </a:xfrm>
          <a:prstGeom prst="leftArrow">
            <a:avLst>
              <a:gd name="adj1" fmla="val 50000"/>
              <a:gd name="adj2" fmla="val 7142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Subcomponent Parameters</a:t>
            </a:r>
          </a:p>
        </p:txBody>
      </p:sp>
    </p:spTree>
    <p:extLst>
      <p:ext uri="{BB962C8B-B14F-4D97-AF65-F5344CB8AC3E}">
        <p14:creationId xmlns:p14="http://schemas.microsoft.com/office/powerpoint/2010/main" val="345871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FB58C-F17E-0EBC-70A0-5350BBD49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Between SST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A3A59-BD16-070F-F8D3-74960841B5E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SST provides a convenient mechanism to convert to/from SST input styles</a:t>
            </a:r>
          </a:p>
          <a:p>
            <a:r>
              <a:rPr lang="en-US" dirty="0"/>
              <a:t>Users can write complex Python inputs (loop flow control, </a:t>
            </a:r>
            <a:r>
              <a:rPr lang="en-US" dirty="0" err="1"/>
              <a:t>etc</a:t>
            </a:r>
            <a:r>
              <a:rPr lang="en-US" dirty="0"/>
              <a:t>) and output the Python in JSON</a:t>
            </a:r>
          </a:p>
          <a:p>
            <a:r>
              <a:rPr lang="en-US" dirty="0"/>
              <a:t>Similarly, users can ingest JSON and output Python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82D2B8-1A28-DD63-FCEA-3EB496BB9FB0}"/>
              </a:ext>
            </a:extLst>
          </p:cNvPr>
          <p:cNvSpPr/>
          <p:nvPr/>
        </p:nvSpPr>
        <p:spPr>
          <a:xfrm>
            <a:off x="1371600" y="4610100"/>
            <a:ext cx="15468600" cy="134380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3200" b="1" dirty="0">
                <a:latin typeface="Courier" pitchFamily="2" charset="0"/>
              </a:rPr>
              <a:t>$&gt; </a:t>
            </a:r>
            <a:r>
              <a:rPr lang="en-US" sz="3200" b="1" dirty="0" err="1">
                <a:latin typeface="Courier" pitchFamily="2" charset="0"/>
              </a:rPr>
              <a:t>sst</a:t>
            </a:r>
            <a:r>
              <a:rPr lang="en-US" sz="3200" b="1" dirty="0">
                <a:latin typeface="Courier" pitchFamily="2" charset="0"/>
              </a:rPr>
              <a:t> --run-mode=</a:t>
            </a:r>
            <a:r>
              <a:rPr lang="en-US" sz="3200" b="1" dirty="0" err="1">
                <a:latin typeface="Courier" pitchFamily="2" charset="0"/>
              </a:rPr>
              <a:t>init</a:t>
            </a:r>
            <a:r>
              <a:rPr lang="en-US" sz="3200" b="1" dirty="0">
                <a:latin typeface="Courier" pitchFamily="2" charset="0"/>
              </a:rPr>
              <a:t> --output-</a:t>
            </a:r>
            <a:r>
              <a:rPr lang="en-US" sz="3200" b="1" dirty="0" err="1">
                <a:latin typeface="Courier" pitchFamily="2" charset="0"/>
              </a:rPr>
              <a:t>json</a:t>
            </a:r>
            <a:r>
              <a:rPr lang="en-US" sz="3200" b="1" dirty="0">
                <a:latin typeface="Courier" pitchFamily="2" charset="0"/>
              </a:rPr>
              <a:t>=</a:t>
            </a:r>
            <a:r>
              <a:rPr lang="en-US" sz="3200" b="1" dirty="0" err="1">
                <a:latin typeface="Courier" pitchFamily="2" charset="0"/>
              </a:rPr>
              <a:t>sample.json</a:t>
            </a:r>
            <a:r>
              <a:rPr lang="en-US" sz="3200" b="1" dirty="0">
                <a:latin typeface="Courier" pitchFamily="2" charset="0"/>
              </a:rPr>
              <a:t> \ </a:t>
            </a:r>
          </a:p>
          <a:p>
            <a:pPr algn="l"/>
            <a:r>
              <a:rPr lang="en-US" sz="3200" b="1" dirty="0">
                <a:latin typeface="Courier" pitchFamily="2" charset="0"/>
              </a:rPr>
              <a:t>	</a:t>
            </a:r>
            <a:r>
              <a:rPr lang="en-US" sz="3200" b="1" dirty="0" err="1">
                <a:latin typeface="Courier" pitchFamily="2" charset="0"/>
              </a:rPr>
              <a:t>test_ClockerComponent.py</a:t>
            </a:r>
            <a:endParaRPr lang="en-US" sz="3200" b="1" dirty="0">
              <a:latin typeface="Courier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3CBB00-4F37-1059-B68E-793D18C18250}"/>
              </a:ext>
            </a:extLst>
          </p:cNvPr>
          <p:cNvSpPr/>
          <p:nvPr/>
        </p:nvSpPr>
        <p:spPr>
          <a:xfrm>
            <a:off x="1371600" y="6210864"/>
            <a:ext cx="15468600" cy="134380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3200" b="1" dirty="0">
                <a:latin typeface="Courier" pitchFamily="2" charset="0"/>
              </a:rPr>
              <a:t>$&gt; </a:t>
            </a:r>
            <a:r>
              <a:rPr lang="en-US" sz="3200" b="1" dirty="0" err="1">
                <a:latin typeface="Courier" pitchFamily="2" charset="0"/>
              </a:rPr>
              <a:t>sst</a:t>
            </a:r>
            <a:r>
              <a:rPr lang="en-US" sz="3200" b="1" dirty="0">
                <a:latin typeface="Courier" pitchFamily="2" charset="0"/>
              </a:rPr>
              <a:t> --run-mode=</a:t>
            </a:r>
            <a:r>
              <a:rPr lang="en-US" sz="3200" b="1" dirty="0" err="1">
                <a:latin typeface="Courier" pitchFamily="2" charset="0"/>
              </a:rPr>
              <a:t>init</a:t>
            </a:r>
            <a:r>
              <a:rPr lang="en-US" sz="3200" b="1" dirty="0">
                <a:latin typeface="Courier" pitchFamily="2" charset="0"/>
              </a:rPr>
              <a:t> --output-config=</a:t>
            </a:r>
            <a:r>
              <a:rPr lang="en-US" sz="3200" b="1" dirty="0" err="1">
                <a:latin typeface="Courier" pitchFamily="2" charset="0"/>
              </a:rPr>
              <a:t>sample.py</a:t>
            </a:r>
            <a:r>
              <a:rPr lang="en-US" sz="3200" b="1" dirty="0">
                <a:latin typeface="Courier" pitchFamily="2" charset="0"/>
              </a:rPr>
              <a:t> \ </a:t>
            </a:r>
          </a:p>
          <a:p>
            <a:pPr algn="l"/>
            <a:r>
              <a:rPr lang="en-US" sz="3200" b="1" dirty="0">
                <a:latin typeface="Courier" pitchFamily="2" charset="0"/>
              </a:rPr>
              <a:t>	</a:t>
            </a:r>
            <a:r>
              <a:rPr lang="en-US" sz="3200" b="1" dirty="0" err="1">
                <a:latin typeface="Courier" pitchFamily="2" charset="0"/>
              </a:rPr>
              <a:t>sample.json</a:t>
            </a:r>
            <a:endParaRPr lang="en-US" sz="3200" b="1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664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32D5D2-EF7F-1787-2C1D-FA1600B1E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Execution Tuning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25D80A-B56F-84EA-E386-772C791EEF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In SST 15.0.0, MPI-centric parallelism will generally perform better for network intensive simulations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Threading performance is improving dramatically</a:t>
            </a:r>
          </a:p>
          <a:p>
            <a:r>
              <a:rPr lang="en-US" dirty="0"/>
              <a:t>Pay special attention to component constructor/</a:t>
            </a:r>
            <a:r>
              <a:rPr lang="en-US" dirty="0" err="1"/>
              <a:t>init</a:t>
            </a:r>
            <a:r>
              <a:rPr lang="en-US" dirty="0"/>
              <a:t> costs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Constructing complex components with large memory allocators in the constructor/</a:t>
            </a:r>
            <a:r>
              <a:rPr lang="en-US" sz="2800" dirty="0" err="1"/>
              <a:t>init</a:t>
            </a:r>
            <a:r>
              <a:rPr lang="en-US" sz="2800" dirty="0"/>
              <a:t> routines will slow down initialization</a:t>
            </a:r>
          </a:p>
          <a:p>
            <a:r>
              <a:rPr lang="en-US" dirty="0"/>
              <a:t>Graph construction time can consume a large memory footprint on rank=0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Parallel graph loading can reduce memory footprint and startup time</a:t>
            </a:r>
          </a:p>
          <a:p>
            <a:r>
              <a:rPr lang="en-US" dirty="0"/>
              <a:t>Manual partitioning can improve performance/throughput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This is often due to the naïve partitioner.  When running with many disparate components whose link latencies are similar/identical, it may be necessary to hand tune the component/link partitioning</a:t>
            </a:r>
          </a:p>
          <a:p>
            <a:r>
              <a:rPr lang="en-US" dirty="0"/>
              <a:t>Do not utilize debug/profiling modes for large scale simulation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The debug and profiling modes will have a dramatic effect on performance of large scale simulations</a:t>
            </a:r>
          </a:p>
        </p:txBody>
      </p:sp>
    </p:spTree>
    <p:extLst>
      <p:ext uri="{BB962C8B-B14F-4D97-AF65-F5344CB8AC3E}">
        <p14:creationId xmlns:p14="http://schemas.microsoft.com/office/powerpoint/2010/main" val="105163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EB22C-A682-2C2C-E7D4-C29C3A24E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Graph 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75E6F-46F5-A786-C86D-0D419E0CF6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3528" y="2366010"/>
            <a:ext cx="14530071" cy="529463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SST achieves this by allowing users to specify </a:t>
            </a:r>
            <a:r>
              <a:rPr lang="en-US" b="1" i="1" dirty="0"/>
              <a:t>N</a:t>
            </a:r>
            <a:r>
              <a:rPr lang="en-US" dirty="0"/>
              <a:t> simulation input files for </a:t>
            </a:r>
            <a:r>
              <a:rPr lang="en-US" b="1" i="1" dirty="0"/>
              <a:t>N</a:t>
            </a:r>
            <a:r>
              <a:rPr lang="en-US" dirty="0"/>
              <a:t> parallel execution units</a:t>
            </a:r>
          </a:p>
          <a:p>
            <a:endParaRPr lang="en-US" dirty="0"/>
          </a:p>
          <a:p>
            <a:r>
              <a:rPr lang="en-US" dirty="0"/>
              <a:t>Constraints: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One simulation input file per parallel unit, </a:t>
            </a:r>
            <a:r>
              <a:rPr lang="en-US" sz="2800" b="1" i="1" dirty="0"/>
              <a:t>File0.json, File1.json, … File{n-1}.</a:t>
            </a:r>
            <a:r>
              <a:rPr lang="en-US" sz="2800" b="1" i="1" dirty="0" err="1"/>
              <a:t>json</a:t>
            </a:r>
            <a:endParaRPr lang="en-US" sz="2800" b="1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All simulation files must contain the same </a:t>
            </a:r>
            <a:r>
              <a:rPr lang="en-US" sz="2800" b="1" dirty="0" err="1">
                <a:latin typeface="Courier" pitchFamily="2" charset="0"/>
              </a:rPr>
              <a:t>program_options</a:t>
            </a:r>
            <a:endParaRPr lang="en-US" sz="2800" b="1" dirty="0">
              <a:latin typeface="Courier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Any simulation components contained in an </a:t>
            </a:r>
            <a:r>
              <a:rPr lang="en-US" sz="2800" i="1" dirty="0" err="1"/>
              <a:t>N’th</a:t>
            </a:r>
            <a:r>
              <a:rPr lang="en-US" sz="2800" dirty="0"/>
              <a:t> input file but not assigned to that rank will be ignored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“Ghost” components must be created in order to ensure that links that span ranks are fully connected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Parallel input parsing must be specified at runtime: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--parallel-load=OPT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OPT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can be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SINGLE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2800" b="1" dirty="0">
                <a:latin typeface="Courier" pitchFamily="2" charset="0"/>
                <a:cs typeface="Arial" panose="020B0604020202020204" pitchFamily="34" charset="0"/>
              </a:rPr>
              <a:t>MULTI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SINGLE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sends the same input file to all ranks; </a:t>
            </a:r>
            <a:r>
              <a:rPr lang="en-US" sz="2800" b="1" dirty="0">
                <a:latin typeface="Courier" pitchFamily="2" charset="0"/>
                <a:cs typeface="Arial" panose="020B0604020202020204" pitchFamily="34" charset="0"/>
              </a:rPr>
              <a:t>MULTI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sends individual files to individual ranks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SINGLE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mode must specify rank data for every component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8F7D65-C1BB-3DA1-557F-E52C843AC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253" y="8241133"/>
            <a:ext cx="14214619" cy="14947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A4AC2E-7F4D-257C-8E69-EE68AE2E4776}"/>
              </a:ext>
            </a:extLst>
          </p:cNvPr>
          <p:cNvSpPr txBox="1"/>
          <p:nvPr/>
        </p:nvSpPr>
        <p:spPr>
          <a:xfrm>
            <a:off x="4876800" y="8757695"/>
            <a:ext cx="604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Sample of MULTI usage</a:t>
            </a:r>
          </a:p>
        </p:txBody>
      </p:sp>
    </p:spTree>
    <p:extLst>
      <p:ext uri="{BB962C8B-B14F-4D97-AF65-F5344CB8AC3E}">
        <p14:creationId xmlns:p14="http://schemas.microsoft.com/office/powerpoint/2010/main" val="3049132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F7921-9E7B-775B-35C2-F2C9791FE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Converting Between Sequential and Parallel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28898-A85E-655F-A127-109239F9823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Existing single Python and JSON inputs can easily be converted to parallel, pre-partitioned files using SST</a:t>
            </a:r>
          </a:p>
          <a:p>
            <a:endParaRPr lang="en-US" dirty="0"/>
          </a:p>
          <a:p>
            <a:r>
              <a:rPr lang="en-US" dirty="0"/>
              <a:t>Utilize the </a:t>
            </a:r>
            <a:r>
              <a:rPr lang="en-US" b="1" dirty="0">
                <a:latin typeface="Courier" pitchFamily="2" charset="0"/>
              </a:rPr>
              <a:t>--run-mode </a:t>
            </a:r>
            <a:r>
              <a:rPr lang="en-US" dirty="0"/>
              <a:t>option alongside the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--parallel-output </a:t>
            </a:r>
            <a:r>
              <a:rPr lang="en-US" dirty="0"/>
              <a:t>and </a:t>
            </a:r>
            <a:r>
              <a:rPr lang="en-US" b="1" dirty="0">
                <a:latin typeface="Courier" pitchFamily="2" charset="0"/>
              </a:rPr>
              <a:t>--output</a:t>
            </a:r>
            <a:r>
              <a:rPr lang="en-US" dirty="0"/>
              <a:t> options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4FA636-BD2A-549D-8185-70021FC3A978}"/>
              </a:ext>
            </a:extLst>
          </p:cNvPr>
          <p:cNvSpPr/>
          <p:nvPr/>
        </p:nvSpPr>
        <p:spPr>
          <a:xfrm>
            <a:off x="2374263" y="5127171"/>
            <a:ext cx="15468600" cy="2362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3200" b="1" dirty="0">
                <a:latin typeface="Courier" pitchFamily="2" charset="0"/>
              </a:rPr>
              <a:t>$&gt; </a:t>
            </a:r>
            <a:r>
              <a:rPr lang="en-US" sz="3200" b="1" dirty="0" err="1">
                <a:latin typeface="Courier" pitchFamily="2" charset="0"/>
              </a:rPr>
              <a:t>mpirun</a:t>
            </a:r>
            <a:r>
              <a:rPr lang="en-US" sz="3200" b="1" dirty="0">
                <a:latin typeface="Courier" pitchFamily="2" charset="0"/>
              </a:rPr>
              <a:t> --</a:t>
            </a:r>
            <a:r>
              <a:rPr lang="en-US" sz="3200" b="1" dirty="0" err="1">
                <a:latin typeface="Courier" pitchFamily="2" charset="0"/>
              </a:rPr>
              <a:t>hostfile</a:t>
            </a:r>
            <a:r>
              <a:rPr lang="en-US" sz="3200" b="1" dirty="0">
                <a:latin typeface="Courier" pitchFamily="2" charset="0"/>
              </a:rPr>
              <a:t> </a:t>
            </a:r>
            <a:r>
              <a:rPr lang="en-US" sz="3200" b="1" dirty="0" err="1">
                <a:latin typeface="Courier" pitchFamily="2" charset="0"/>
              </a:rPr>
              <a:t>output.txt</a:t>
            </a:r>
            <a:r>
              <a:rPr lang="en-US" sz="3200" b="1" dirty="0">
                <a:latin typeface="Courier" pitchFamily="2" charset="0"/>
              </a:rPr>
              <a:t> -n 2 \</a:t>
            </a:r>
          </a:p>
          <a:p>
            <a:pPr algn="l"/>
            <a:r>
              <a:rPr lang="en-US" sz="3200" b="1" dirty="0">
                <a:latin typeface="Courier" pitchFamily="2" charset="0"/>
              </a:rPr>
              <a:t>	</a:t>
            </a:r>
            <a:r>
              <a:rPr lang="en-US" sz="3200" b="1" dirty="0" err="1">
                <a:latin typeface="Courier" pitchFamily="2" charset="0"/>
              </a:rPr>
              <a:t>sst</a:t>
            </a:r>
            <a:r>
              <a:rPr lang="en-US" sz="3200" b="1" dirty="0">
                <a:latin typeface="Courier" pitchFamily="2" charset="0"/>
              </a:rPr>
              <a:t> --run-mode=</a:t>
            </a:r>
            <a:r>
              <a:rPr lang="en-US" sz="3200" b="1" dirty="0" err="1">
                <a:latin typeface="Courier" pitchFamily="2" charset="0"/>
              </a:rPr>
              <a:t>init</a:t>
            </a:r>
            <a:r>
              <a:rPr lang="en-US" sz="3200" b="1" dirty="0">
                <a:latin typeface="Courier" pitchFamily="2" charset="0"/>
              </a:rPr>
              <a:t> --parallel-output=1 \</a:t>
            </a:r>
          </a:p>
          <a:p>
            <a:pPr algn="l"/>
            <a:r>
              <a:rPr lang="en-US" sz="3200" b="1" dirty="0">
                <a:latin typeface="Courier" pitchFamily="2" charset="0"/>
              </a:rPr>
              <a:t>	--output-</a:t>
            </a:r>
            <a:r>
              <a:rPr lang="en-US" sz="3200" b="1" dirty="0" err="1">
                <a:latin typeface="Courier" pitchFamily="2" charset="0"/>
              </a:rPr>
              <a:t>json</a:t>
            </a:r>
            <a:r>
              <a:rPr lang="en-US" sz="3200" b="1" dirty="0">
                <a:latin typeface="Courier" pitchFamily="2" charset="0"/>
              </a:rPr>
              <a:t>=</a:t>
            </a:r>
            <a:r>
              <a:rPr lang="en-US" sz="3200" b="1" dirty="0" err="1">
                <a:latin typeface="Courier" pitchFamily="2" charset="0"/>
              </a:rPr>
              <a:t>test.json</a:t>
            </a:r>
            <a:r>
              <a:rPr lang="en-US" sz="3200" b="1" dirty="0">
                <a:latin typeface="Courier" pitchFamily="2" charset="0"/>
              </a:rPr>
              <a:t> </a:t>
            </a:r>
            <a:r>
              <a:rPr lang="en-US" sz="3200" b="1" dirty="0" err="1">
                <a:latin typeface="Courier" pitchFamily="2" charset="0"/>
              </a:rPr>
              <a:t>test.py</a:t>
            </a:r>
            <a:endParaRPr lang="en-US" sz="3200" b="1" dirty="0">
              <a:latin typeface="Courier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52AB6D-FFCC-65C2-C88A-4767AF5EDFBC}"/>
              </a:ext>
            </a:extLst>
          </p:cNvPr>
          <p:cNvSpPr/>
          <p:nvPr/>
        </p:nvSpPr>
        <p:spPr>
          <a:xfrm>
            <a:off x="2374263" y="7525488"/>
            <a:ext cx="15468600" cy="2362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3200" b="1" dirty="0">
                <a:latin typeface="Courier" pitchFamily="2" charset="0"/>
              </a:rPr>
              <a:t>$&gt; ls test*.</a:t>
            </a:r>
            <a:r>
              <a:rPr lang="en-US" sz="3200" b="1" dirty="0" err="1">
                <a:latin typeface="Courier" pitchFamily="2" charset="0"/>
              </a:rPr>
              <a:t>json</a:t>
            </a:r>
            <a:endParaRPr lang="en-US" sz="3200" b="1" dirty="0">
              <a:latin typeface="Courier" pitchFamily="2" charset="0"/>
            </a:endParaRPr>
          </a:p>
          <a:p>
            <a:pPr algn="l"/>
            <a:r>
              <a:rPr lang="en-US" sz="3200" b="1" dirty="0">
                <a:latin typeface="Courier" pitchFamily="2" charset="0"/>
              </a:rPr>
              <a:t>test0.json</a:t>
            </a:r>
          </a:p>
          <a:p>
            <a:pPr algn="l"/>
            <a:r>
              <a:rPr lang="en-US" sz="3200" b="1" dirty="0">
                <a:latin typeface="Courier" pitchFamily="2" charset="0"/>
              </a:rPr>
              <a:t>test1.json</a:t>
            </a:r>
          </a:p>
        </p:txBody>
      </p:sp>
    </p:spTree>
    <p:extLst>
      <p:ext uri="{BB962C8B-B14F-4D97-AF65-F5344CB8AC3E}">
        <p14:creationId xmlns:p14="http://schemas.microsoft.com/office/powerpoint/2010/main" val="1057319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D06A1-14B9-9B61-F468-8D5D63A34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Parallel Conversion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98FFF3-87C7-220F-D2D2-FD02A4665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455" y="1257300"/>
            <a:ext cx="11041090" cy="65601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424388B-4369-08D1-4B3A-24F96AA7BB50}"/>
              </a:ext>
            </a:extLst>
          </p:cNvPr>
          <p:cNvSpPr/>
          <p:nvPr/>
        </p:nvSpPr>
        <p:spPr>
          <a:xfrm>
            <a:off x="2374265" y="7810500"/>
            <a:ext cx="15468600" cy="2362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3200" b="1" dirty="0">
                <a:latin typeface="Courier" pitchFamily="2" charset="0"/>
              </a:rPr>
              <a:t>$&gt; </a:t>
            </a:r>
            <a:r>
              <a:rPr lang="en-US" sz="3200" b="1" dirty="0" err="1">
                <a:latin typeface="Courier" pitchFamily="2" charset="0"/>
              </a:rPr>
              <a:t>mpirun</a:t>
            </a:r>
            <a:r>
              <a:rPr lang="en-US" sz="3200" b="1" dirty="0">
                <a:latin typeface="Courier" pitchFamily="2" charset="0"/>
              </a:rPr>
              <a:t> --</a:t>
            </a:r>
            <a:r>
              <a:rPr lang="en-US" sz="3200" b="1" dirty="0" err="1">
                <a:latin typeface="Courier" pitchFamily="2" charset="0"/>
              </a:rPr>
              <a:t>hostfile</a:t>
            </a:r>
            <a:r>
              <a:rPr lang="en-US" sz="3200" b="1" dirty="0">
                <a:latin typeface="Courier" pitchFamily="2" charset="0"/>
              </a:rPr>
              <a:t> </a:t>
            </a:r>
            <a:r>
              <a:rPr lang="en-US" sz="3200" b="1" dirty="0" err="1">
                <a:latin typeface="Courier" pitchFamily="2" charset="0"/>
              </a:rPr>
              <a:t>output.txt</a:t>
            </a:r>
            <a:r>
              <a:rPr lang="en-US" sz="3200" b="1" dirty="0">
                <a:latin typeface="Courier" pitchFamily="2" charset="0"/>
              </a:rPr>
              <a:t> -n 2 \</a:t>
            </a:r>
          </a:p>
          <a:p>
            <a:pPr algn="l"/>
            <a:r>
              <a:rPr lang="en-US" sz="3200" b="1" dirty="0">
                <a:latin typeface="Courier" pitchFamily="2" charset="0"/>
              </a:rPr>
              <a:t>	</a:t>
            </a:r>
            <a:r>
              <a:rPr lang="en-US" sz="3200" b="1" dirty="0" err="1">
                <a:latin typeface="Courier" pitchFamily="2" charset="0"/>
              </a:rPr>
              <a:t>sst</a:t>
            </a:r>
            <a:r>
              <a:rPr lang="en-US" sz="3200" b="1" dirty="0">
                <a:latin typeface="Courier" pitchFamily="2" charset="0"/>
              </a:rPr>
              <a:t> --run-mode=</a:t>
            </a:r>
            <a:r>
              <a:rPr lang="en-US" sz="3200" b="1" dirty="0" err="1">
                <a:latin typeface="Courier" pitchFamily="2" charset="0"/>
              </a:rPr>
              <a:t>init</a:t>
            </a:r>
            <a:r>
              <a:rPr lang="en-US" sz="3200" b="1" dirty="0">
                <a:latin typeface="Courier" pitchFamily="2" charset="0"/>
              </a:rPr>
              <a:t> --parallel-output=1 \</a:t>
            </a:r>
          </a:p>
          <a:p>
            <a:pPr algn="l"/>
            <a:r>
              <a:rPr lang="en-US" sz="3200" b="1" dirty="0">
                <a:latin typeface="Courier" pitchFamily="2" charset="0"/>
              </a:rPr>
              <a:t>	--output-</a:t>
            </a:r>
            <a:r>
              <a:rPr lang="en-US" sz="3200" b="1" dirty="0" err="1">
                <a:latin typeface="Courier" pitchFamily="2" charset="0"/>
              </a:rPr>
              <a:t>json</a:t>
            </a:r>
            <a:r>
              <a:rPr lang="en-US" sz="3200" b="1" dirty="0">
                <a:latin typeface="Courier" pitchFamily="2" charset="0"/>
              </a:rPr>
              <a:t>=</a:t>
            </a:r>
            <a:r>
              <a:rPr lang="en-US" sz="3200" b="1" dirty="0" err="1">
                <a:latin typeface="Courier" pitchFamily="2" charset="0"/>
              </a:rPr>
              <a:t>test_ClockerComponentParallel.json</a:t>
            </a:r>
            <a:r>
              <a:rPr lang="en-US" sz="3200" b="1" dirty="0">
                <a:latin typeface="Courier" pitchFamily="2" charset="0"/>
              </a:rPr>
              <a:t> \</a:t>
            </a:r>
          </a:p>
          <a:p>
            <a:pPr algn="l"/>
            <a:r>
              <a:rPr lang="en-US" sz="3200" b="1" dirty="0">
                <a:latin typeface="Courier" pitchFamily="2" charset="0"/>
              </a:rPr>
              <a:t>	</a:t>
            </a:r>
            <a:r>
              <a:rPr lang="en-US" sz="3200" b="1" dirty="0" err="1">
                <a:latin typeface="Courier" pitchFamily="2" charset="0"/>
              </a:rPr>
              <a:t>test_ClockerComponentParallel.py</a:t>
            </a:r>
            <a:endParaRPr lang="en-US" sz="3200" b="1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604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0A8603-13FA-5076-7D63-78E49A42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SST Architecture Exploration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324820-550E-D797-0B01-575FE87D4CF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SST is a “framework”, NOT a point simulation solution</a:t>
            </a:r>
          </a:p>
          <a:p>
            <a:endParaRPr lang="en-US" dirty="0"/>
          </a:p>
          <a:p>
            <a:r>
              <a:rPr lang="en-US" dirty="0"/>
              <a:t>Outlining your architectural hypothesis is key to developing a successful (and reproducible) simulation environment</a:t>
            </a:r>
          </a:p>
          <a:p>
            <a:endParaRPr lang="en-US" dirty="0"/>
          </a:p>
          <a:p>
            <a:r>
              <a:rPr lang="en-US" dirty="0"/>
              <a:t>Start with small experiments and verify correctness before scaling to more complex examples</a:t>
            </a:r>
          </a:p>
          <a:p>
            <a:endParaRPr lang="en-US" dirty="0"/>
          </a:p>
          <a:p>
            <a:r>
              <a:rPr lang="en-US" dirty="0"/>
              <a:t>When developing new simulation components, use existing components as examples!</a:t>
            </a:r>
          </a:p>
          <a:p>
            <a:endParaRPr lang="en-US" dirty="0"/>
          </a:p>
          <a:p>
            <a:r>
              <a:rPr lang="en-US" dirty="0"/>
              <a:t>Simulation questions: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i="1" dirty="0"/>
              <a:t>Is the experiment application centric or architecture centric?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i="1" dirty="0"/>
              <a:t>Is the goal to minimize runtime or maximize scalability?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i="1" dirty="0"/>
              <a:t>Am I only concerned with memory performance?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i="1" dirty="0"/>
              <a:t>Am I only concerned with network performance?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i="1" dirty="0"/>
              <a:t>Does the instruction set matter?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i="1" dirty="0"/>
              <a:t>Does the architecture or device even exist?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55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7BB98-7312-570B-F5EC-676313E14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Sample Parallel Conversion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BF1EBE-74E4-8F3A-68D9-705713C13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744" y="2038349"/>
            <a:ext cx="6044656" cy="71053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A987B5-E039-8AC3-F392-EDAAF6EB2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4600" y="2038348"/>
            <a:ext cx="6136952" cy="7094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8790E4-347F-EDFF-DA0D-06C2F6CF3DC9}"/>
              </a:ext>
            </a:extLst>
          </p:cNvPr>
          <p:cNvSpPr txBox="1"/>
          <p:nvPr/>
        </p:nvSpPr>
        <p:spPr>
          <a:xfrm>
            <a:off x="2870744" y="1617180"/>
            <a:ext cx="604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test_ClockerComponentParallel0.json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C3E4EE-C244-1823-ED29-0F6661BFB4DC}"/>
              </a:ext>
            </a:extLst>
          </p:cNvPr>
          <p:cNvSpPr txBox="1"/>
          <p:nvPr/>
        </p:nvSpPr>
        <p:spPr>
          <a:xfrm>
            <a:off x="10075908" y="1617180"/>
            <a:ext cx="604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test_ClockerComponentParallel1.json</a:t>
            </a:r>
          </a:p>
        </p:txBody>
      </p:sp>
      <p:sp>
        <p:nvSpPr>
          <p:cNvPr id="8" name="Donut 7">
            <a:extLst>
              <a:ext uri="{FF2B5EF4-FFF2-40B4-BE49-F238E27FC236}">
                <a16:creationId xmlns:a16="http://schemas.microsoft.com/office/drawing/2014/main" id="{8BDE025F-A3A8-7B86-6A2F-DDC3D894EC87}"/>
              </a:ext>
            </a:extLst>
          </p:cNvPr>
          <p:cNvSpPr/>
          <p:nvPr/>
        </p:nvSpPr>
        <p:spPr>
          <a:xfrm>
            <a:off x="2016448" y="4381500"/>
            <a:ext cx="7127552" cy="4288320"/>
          </a:xfrm>
          <a:prstGeom prst="donut">
            <a:avLst>
              <a:gd name="adj" fmla="val 203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Donut 8">
            <a:extLst>
              <a:ext uri="{FF2B5EF4-FFF2-40B4-BE49-F238E27FC236}">
                <a16:creationId xmlns:a16="http://schemas.microsoft.com/office/drawing/2014/main" id="{089C5F32-F28A-7755-9CE2-FA92AAB81415}"/>
              </a:ext>
            </a:extLst>
          </p:cNvPr>
          <p:cNvSpPr/>
          <p:nvPr/>
        </p:nvSpPr>
        <p:spPr>
          <a:xfrm>
            <a:off x="9361716" y="4381500"/>
            <a:ext cx="7127552" cy="4288320"/>
          </a:xfrm>
          <a:prstGeom prst="donut">
            <a:avLst>
              <a:gd name="adj" fmla="val 203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142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70384-1553-5540-96CB-E03968DB2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Parallel Execution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076C1F-1EA0-D5AB-55D8-CB3EF9828858}"/>
              </a:ext>
            </a:extLst>
          </p:cNvPr>
          <p:cNvSpPr/>
          <p:nvPr/>
        </p:nvSpPr>
        <p:spPr>
          <a:xfrm>
            <a:off x="2374263" y="5787808"/>
            <a:ext cx="15468600" cy="2362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3200" b="1" dirty="0">
                <a:latin typeface="Courier" pitchFamily="2" charset="0"/>
              </a:rPr>
              <a:t>$&gt; </a:t>
            </a:r>
            <a:r>
              <a:rPr lang="en-US" sz="3200" b="1" dirty="0" err="1">
                <a:latin typeface="Courier" pitchFamily="2" charset="0"/>
              </a:rPr>
              <a:t>mpirun</a:t>
            </a:r>
            <a:r>
              <a:rPr lang="en-US" sz="3200" b="1" dirty="0">
                <a:latin typeface="Courier" pitchFamily="2" charset="0"/>
              </a:rPr>
              <a:t> --</a:t>
            </a:r>
            <a:r>
              <a:rPr lang="en-US" sz="3200" b="1" dirty="0" err="1">
                <a:latin typeface="Courier" pitchFamily="2" charset="0"/>
              </a:rPr>
              <a:t>hostfile</a:t>
            </a:r>
            <a:r>
              <a:rPr lang="en-US" sz="3200" b="1" dirty="0">
                <a:latin typeface="Courier" pitchFamily="2" charset="0"/>
              </a:rPr>
              <a:t> </a:t>
            </a:r>
            <a:r>
              <a:rPr lang="en-US" sz="3200" b="1" dirty="0" err="1">
                <a:latin typeface="Courier" pitchFamily="2" charset="0"/>
              </a:rPr>
              <a:t>output.txt</a:t>
            </a:r>
            <a:r>
              <a:rPr lang="en-US" sz="3200" b="1" dirty="0">
                <a:latin typeface="Courier" pitchFamily="2" charset="0"/>
              </a:rPr>
              <a:t> -n 2 \</a:t>
            </a:r>
          </a:p>
          <a:p>
            <a:pPr algn="l"/>
            <a:r>
              <a:rPr lang="en-US" sz="3200" b="1" dirty="0">
                <a:latin typeface="Courier" pitchFamily="2" charset="0"/>
              </a:rPr>
              <a:t>	</a:t>
            </a:r>
            <a:r>
              <a:rPr lang="en-US" sz="3200" b="1" dirty="0" err="1">
                <a:latin typeface="Courier" pitchFamily="2" charset="0"/>
              </a:rPr>
              <a:t>sst</a:t>
            </a:r>
            <a:r>
              <a:rPr lang="en-US" sz="3200" b="1" dirty="0">
                <a:latin typeface="Courier" pitchFamily="2" charset="0"/>
              </a:rPr>
              <a:t> --parallel-load=MULTI \</a:t>
            </a:r>
          </a:p>
          <a:p>
            <a:pPr algn="l"/>
            <a:r>
              <a:rPr lang="en-US" sz="3200" b="1" dirty="0">
                <a:latin typeface="Courier" pitchFamily="2" charset="0"/>
              </a:rPr>
              <a:t>	</a:t>
            </a:r>
            <a:r>
              <a:rPr lang="en-US" sz="3200" b="1" dirty="0" err="1">
                <a:latin typeface="Courier" pitchFamily="2" charset="0"/>
              </a:rPr>
              <a:t>test_ClockerComponentParallel.json</a:t>
            </a:r>
            <a:endParaRPr lang="en-US" sz="3200" b="1" dirty="0">
              <a:latin typeface="Courier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5E1616-DEE6-623B-27ED-7154F2076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563" y="1785517"/>
            <a:ext cx="12192000" cy="370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61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484A1-6C03-4A94-F1C6-5D7D55229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Methodologies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63167B-3E1D-64EA-FA58-F856E3E239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3009900"/>
            <a:ext cx="7955280" cy="6145530"/>
          </a:xfrm>
        </p:spPr>
        <p:txBody>
          <a:bodyPr/>
          <a:lstStyle/>
          <a:p>
            <a:r>
              <a:rPr lang="en-US" b="1" dirty="0"/>
              <a:t>Question</a:t>
            </a:r>
            <a:r>
              <a:rPr lang="en-US" dirty="0"/>
              <a:t>: </a:t>
            </a:r>
            <a:r>
              <a:rPr lang="en-US" i="1" dirty="0"/>
              <a:t>What is the optimal architecture configuration for kernel X?</a:t>
            </a:r>
          </a:p>
          <a:p>
            <a:r>
              <a:rPr lang="en-US" b="1" dirty="0"/>
              <a:t>Process</a:t>
            </a:r>
            <a:r>
              <a:rPr lang="en-US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Develop a baseline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Execute the model and record the statistical output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 a single parameter to scale and sweep the parameter through various options and record the simulation output (EG, clock frequency, memory latency, cache size,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 a second parameter and continue the process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D49998-ED08-BA54-9E67-0DEAA20CE437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9418320" y="3009900"/>
            <a:ext cx="7955280" cy="6145530"/>
          </a:xfrm>
        </p:spPr>
        <p:txBody>
          <a:bodyPr/>
          <a:lstStyle/>
          <a:p>
            <a:r>
              <a:rPr lang="en-US" b="1" dirty="0"/>
              <a:t>Question</a:t>
            </a:r>
            <a:r>
              <a:rPr lang="en-US" dirty="0"/>
              <a:t>: </a:t>
            </a:r>
            <a:r>
              <a:rPr lang="en-US" i="1" dirty="0"/>
              <a:t>What is the scalability of architecture X with respect to kernel Y?</a:t>
            </a:r>
          </a:p>
          <a:p>
            <a:r>
              <a:rPr lang="en-US" b="1" dirty="0"/>
              <a:t>Process</a:t>
            </a:r>
            <a:r>
              <a:rPr lang="en-US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Develop a baseline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Execute the parallel model and record the statistical output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Scale the model and/or kernel size (strong and weak scaling)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Record the incremental statistical outputs and simulated timing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028241-7660-D1DA-0AB7-27183B86F839}"/>
              </a:ext>
            </a:extLst>
          </p:cNvPr>
          <p:cNvSpPr/>
          <p:nvPr/>
        </p:nvSpPr>
        <p:spPr>
          <a:xfrm>
            <a:off x="914400" y="2101073"/>
            <a:ext cx="7955280" cy="6096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i="1" dirty="0"/>
              <a:t>Depth Modeling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E36177-0323-0498-1F46-A00BD8AD431C}"/>
              </a:ext>
            </a:extLst>
          </p:cNvPr>
          <p:cNvSpPr/>
          <p:nvPr/>
        </p:nvSpPr>
        <p:spPr>
          <a:xfrm>
            <a:off x="9418320" y="2101073"/>
            <a:ext cx="7955280" cy="6096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i="1" dirty="0"/>
              <a:t>Breadth Modeling</a:t>
            </a:r>
          </a:p>
        </p:txBody>
      </p:sp>
    </p:spTree>
    <p:extLst>
      <p:ext uri="{BB962C8B-B14F-4D97-AF65-F5344CB8AC3E}">
        <p14:creationId xmlns:p14="http://schemas.microsoft.com/office/powerpoint/2010/main" val="3067970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E215F-21B9-57CB-336F-1593C3FD8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2BD89AC-6CAC-5789-7CB2-5F3FE1D07F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000" y="2596542"/>
            <a:ext cx="8661400" cy="3159198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 marR="5080">
              <a:lnSpc>
                <a:spcPts val="8090"/>
              </a:lnSpc>
              <a:spcBef>
                <a:spcPts val="335"/>
              </a:spcBef>
            </a:pPr>
            <a:r>
              <a:rPr lang="en-US" spc="340" dirty="0"/>
              <a:t>Modeling RISC-V Architectures with Rev (60 min)</a:t>
            </a:r>
            <a:endParaRPr spc="250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53583DA-695D-F2F6-56E5-EC7B24FA8F0A}"/>
              </a:ext>
            </a:extLst>
          </p:cNvPr>
          <p:cNvSpPr txBox="1"/>
          <p:nvPr/>
        </p:nvSpPr>
        <p:spPr>
          <a:xfrm>
            <a:off x="1640109" y="8830152"/>
            <a:ext cx="3227705" cy="4273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245" dirty="0">
                <a:latin typeface="Arial"/>
                <a:cs typeface="Arial"/>
              </a:rPr>
              <a:t>tactcomplabs.com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0DBF16-585A-ECBA-CAF5-59D9B70A9B9C}"/>
              </a:ext>
            </a:extLst>
          </p:cNvPr>
          <p:cNvSpPr txBox="1"/>
          <p:nvPr/>
        </p:nvSpPr>
        <p:spPr>
          <a:xfrm>
            <a:off x="990600" y="5905500"/>
            <a:ext cx="518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John Leidel</a:t>
            </a:r>
          </a:p>
          <a:p>
            <a:r>
              <a:rPr lang="en-US" sz="2400" b="1" i="1" dirty="0"/>
              <a:t>David Donofrio</a:t>
            </a:r>
          </a:p>
        </p:txBody>
      </p:sp>
    </p:spTree>
    <p:extLst>
      <p:ext uri="{BB962C8B-B14F-4D97-AF65-F5344CB8AC3E}">
        <p14:creationId xmlns:p14="http://schemas.microsoft.com/office/powerpoint/2010/main" val="3708106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19E9157-221E-6CE8-E34F-E4D98213B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530" y="307056"/>
            <a:ext cx="14530070" cy="1494790"/>
          </a:xfrm>
        </p:spPr>
        <p:txBody>
          <a:bodyPr/>
          <a:lstStyle/>
          <a:p>
            <a:r>
              <a:rPr lang="en-US" dirty="0"/>
              <a:t>Rev Section Overview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42CFB30-C4F7-71A9-9BA8-4179E0C5A1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3528" y="2366010"/>
            <a:ext cx="14530071" cy="6789420"/>
          </a:xfrm>
        </p:spPr>
        <p:txBody>
          <a:bodyPr/>
          <a:lstStyle/>
          <a:p>
            <a:r>
              <a:rPr lang="en-US" dirty="0"/>
              <a:t>What is Rev?</a:t>
            </a:r>
          </a:p>
          <a:p>
            <a:endParaRPr lang="en-US" dirty="0"/>
          </a:p>
          <a:p>
            <a:r>
              <a:rPr lang="en-US" dirty="0"/>
              <a:t>Rev architecture &amp; installation requirements</a:t>
            </a:r>
          </a:p>
          <a:p>
            <a:endParaRPr lang="en-US" dirty="0"/>
          </a:p>
          <a:p>
            <a:r>
              <a:rPr lang="en-US" dirty="0"/>
              <a:t>Building &amp; running sample experiments</a:t>
            </a:r>
          </a:p>
          <a:p>
            <a:endParaRPr lang="en-US" dirty="0"/>
          </a:p>
          <a:p>
            <a:r>
              <a:rPr lang="en-US" dirty="0"/>
              <a:t>Extending Rev with custom instructions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935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EDE5B-CCA1-51FD-9983-417D74B7A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682385-CBFF-D8F4-6346-36FFA47C3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530" y="307056"/>
            <a:ext cx="14530070" cy="1494790"/>
          </a:xfrm>
        </p:spPr>
        <p:txBody>
          <a:bodyPr wrap="square">
            <a:normAutofit/>
          </a:bodyPr>
          <a:lstStyle/>
          <a:p>
            <a:r>
              <a:rPr lang="en-US" dirty="0"/>
              <a:t>What is Rev?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18E53F-ABD7-0713-AEE9-A1843139F8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3530" y="2366010"/>
            <a:ext cx="6757670" cy="6789420"/>
          </a:xfrm>
        </p:spPr>
        <p:txBody>
          <a:bodyPr wrap="square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Rev is a cycle-based CPU simulation component built specifically to execute within SST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Bare metal simulation infrastructure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Load &amp; executes ELF binaries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Supports interfacing with external memory components (caches, backing memory stores,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Supports interfacing with external network components (Merlin)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Reasonable instruction performance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~ 3 MIPS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endParaRPr lang="en-US" dirty="0"/>
          </a:p>
        </p:txBody>
      </p:sp>
      <p:pic>
        <p:nvPicPr>
          <p:cNvPr id="1026" name="Picture 2" descr="rev">
            <a:extLst>
              <a:ext uri="{FF2B5EF4-FFF2-40B4-BE49-F238E27FC236}">
                <a16:creationId xmlns:a16="http://schemas.microsoft.com/office/drawing/2014/main" id="{6EFD9765-A06B-BBD4-1AF9-E2D2298CF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153"/>
          <a:stretch>
            <a:fillRect/>
          </a:stretch>
        </p:blipFill>
        <p:spPr bwMode="auto">
          <a:xfrm>
            <a:off x="10363200" y="2366010"/>
            <a:ext cx="7010400" cy="678942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1131982-E5C7-6271-2A8C-E26EF5AE84DA}"/>
              </a:ext>
            </a:extLst>
          </p:cNvPr>
          <p:cNvSpPr/>
          <p:nvPr/>
        </p:nvSpPr>
        <p:spPr>
          <a:xfrm>
            <a:off x="2590800" y="9155430"/>
            <a:ext cx="9144000" cy="9525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3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tactcomplabs</a:t>
            </a:r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/rev</a:t>
            </a:r>
          </a:p>
        </p:txBody>
      </p:sp>
    </p:spTree>
    <p:extLst>
      <p:ext uri="{BB962C8B-B14F-4D97-AF65-F5344CB8AC3E}">
        <p14:creationId xmlns:p14="http://schemas.microsoft.com/office/powerpoint/2010/main" val="3276296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CB723F-6AD0-F819-5CBC-EDD3D63CB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 Features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360663-FCE5-003E-ABFB-3ACFC1E889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3529" y="2366010"/>
            <a:ext cx="6833872" cy="678942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Support for RV32 and RV64G XLENs</a:t>
            </a:r>
          </a:p>
          <a:p>
            <a:pPr>
              <a:lnSpc>
                <a:spcPct val="90000"/>
              </a:lnSpc>
            </a:pPr>
            <a:endParaRPr lang="en-US" sz="3200" dirty="0"/>
          </a:p>
          <a:p>
            <a:pPr>
              <a:lnSpc>
                <a:spcPct val="90000"/>
              </a:lnSpc>
            </a:pPr>
            <a:r>
              <a:rPr lang="en-US" sz="3200" dirty="0"/>
              <a:t>Supports extensions: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Open source: 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IMAFDC,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Zicbom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Zaamo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Zalrsc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Zfa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Zicsr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Zifencei</a:t>
            </a:r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Closed source: 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RVV</a:t>
            </a:r>
          </a:p>
          <a:p>
            <a:pPr>
              <a:lnSpc>
                <a:spcPct val="90000"/>
              </a:lnSpc>
            </a:pPr>
            <a:endParaRPr lang="en-US" sz="3200" dirty="0"/>
          </a:p>
          <a:p>
            <a:pPr>
              <a:lnSpc>
                <a:spcPct val="90000"/>
              </a:lnSpc>
            </a:pPr>
            <a:r>
              <a:rPr lang="en-US" sz="3200" dirty="0"/>
              <a:t>Support for multi-core, multi-hart and multi-core + multi-hart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Support for heterogeneous SoC’s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Support for user-defined coprocessors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Easily extensible for custom ISA extensions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A70BA2-18E0-A461-4750-7850025CBBC4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9525000" y="2857500"/>
            <a:ext cx="8401050" cy="415798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439096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15A30-2310-0964-076A-1242B55D5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 Extensibility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8907CF-1DEE-C62C-3842-363A58F9B8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Extensions are defined using a prebuilt table-generated interface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Tables feed the crack + decode interface as well as the individual instruction implementations</a:t>
            </a:r>
          </a:p>
          <a:p>
            <a:endParaRPr lang="en-US" dirty="0"/>
          </a:p>
          <a:p>
            <a:r>
              <a:rPr lang="en-US" dirty="0"/>
              <a:t>Adding extensions is a well-defined, documented process</a:t>
            </a:r>
          </a:p>
          <a:p>
            <a:endParaRPr lang="en-US" dirty="0"/>
          </a:p>
          <a:p>
            <a:r>
              <a:rPr lang="en-US" dirty="0"/>
              <a:t>Extensions are not required to handle explicit decoding, hazarding or other arbitration logic</a:t>
            </a:r>
          </a:p>
          <a:p>
            <a:endParaRPr lang="en-US" dirty="0"/>
          </a:p>
          <a:p>
            <a:r>
              <a:rPr lang="en-US" dirty="0"/>
              <a:t>Each instruction can reside in the pipeline for a user-defined period (can be set dynamically at runtime)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7F0E86-6025-167E-593B-F5545E45DD00}"/>
              </a:ext>
            </a:extLst>
          </p:cNvPr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r>
              <a:rPr lang="en-US" dirty="0"/>
              <a:t>User-defined coprocessors can be loaded as shared library objects to implement non-standard RISC-V functionality</a:t>
            </a:r>
          </a:p>
          <a:p>
            <a:endParaRPr lang="en-US" dirty="0"/>
          </a:p>
          <a:p>
            <a:r>
              <a:rPr lang="en-US" dirty="0"/>
              <a:t>Coprocessors are handled via unimplemented instruction traps</a:t>
            </a:r>
          </a:p>
          <a:p>
            <a:endParaRPr lang="en-US" dirty="0"/>
          </a:p>
          <a:p>
            <a:r>
              <a:rPr lang="en-US" dirty="0"/>
              <a:t>Coprocessors can support non-standard RISC-V encoding, but maintain access to register state and memories</a:t>
            </a:r>
          </a:p>
        </p:txBody>
      </p:sp>
    </p:spTree>
    <p:extLst>
      <p:ext uri="{BB962C8B-B14F-4D97-AF65-F5344CB8AC3E}">
        <p14:creationId xmlns:p14="http://schemas.microsoft.com/office/powerpoint/2010/main" val="2265975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6A78D-FB02-C5EF-A9F6-9AB82BBFE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137160" tIns="68580" rIns="137160" bIns="68580" rtlCol="0" anchor="ctr">
            <a:normAutofit/>
          </a:bodyPr>
          <a:lstStyle/>
          <a:p>
            <a:r>
              <a:rPr lang="en-US" dirty="0"/>
              <a:t>Rev extensibility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A7ABA-4D67-6D23-47C9-11878712B091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2406650" y="1801846"/>
            <a:ext cx="7094537" cy="6542054"/>
          </a:xfrm>
        </p:spPr>
        <p:txBody>
          <a:bodyPr vert="horz" wrap="square" lIns="137160" tIns="68580" rIns="137160" bIns="68580" rtlCol="0" anchor="t">
            <a:norm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Rev has been utilized for the IARPA AGILE program to simulate large-scale HPC systems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We have constructed models that interface with custom coprocessors, external accelerators,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NoCs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RDMA networks and complex memory hierarchies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Initial scalability tests have evolved to simulations exceeding 78,000 Rev CPUs connected to memories and networks</a:t>
            </a: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Largest SST simulations to date</a:t>
            </a: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Largest RISC-V simulations to date</a:t>
            </a:r>
          </a:p>
        </p:txBody>
      </p:sp>
      <p:pic>
        <p:nvPicPr>
          <p:cNvPr id="1026" name="Picture 2" descr="AGILE Logo">
            <a:extLst>
              <a:ext uri="{FF2B5EF4-FFF2-40B4-BE49-F238E27FC236}">
                <a16:creationId xmlns:a16="http://schemas.microsoft.com/office/drawing/2014/main" id="{153CE3A5-AFF5-7BB3-A53F-5A59A2584D7F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08564" y="1485900"/>
            <a:ext cx="7872412" cy="7870825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E0682C-29A8-31BF-6DD8-EFAD1BDA9081}"/>
              </a:ext>
            </a:extLst>
          </p:cNvPr>
          <p:cNvSpPr txBox="1"/>
          <p:nvPr/>
        </p:nvSpPr>
        <p:spPr>
          <a:xfrm>
            <a:off x="9520237" y="9572512"/>
            <a:ext cx="9211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www.iarpa.gov</a:t>
            </a:r>
            <a:r>
              <a:rPr lang="en-US" dirty="0"/>
              <a:t>/research-programs/agile</a:t>
            </a:r>
          </a:p>
        </p:txBody>
      </p:sp>
    </p:spTree>
    <p:extLst>
      <p:ext uri="{BB962C8B-B14F-4D97-AF65-F5344CB8AC3E}">
        <p14:creationId xmlns:p14="http://schemas.microsoft.com/office/powerpoint/2010/main" val="3299762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27973-613A-8604-7B03-313ED2FD2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6C51E-02B4-F453-FAA6-7FF20C6F8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137160" tIns="68580" rIns="137160" bIns="68580" rtlCol="0" anchor="ctr">
            <a:normAutofit/>
          </a:bodyPr>
          <a:lstStyle/>
          <a:p>
            <a:r>
              <a:rPr lang="en-US" dirty="0"/>
              <a:t>Rev extensibility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48372-1555-18F3-B254-83F717248CED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2406650" y="1801846"/>
            <a:ext cx="7094537" cy="6542054"/>
          </a:xfrm>
        </p:spPr>
        <p:txBody>
          <a:bodyPr vert="horz" wrap="square" lIns="137160" tIns="68580" rIns="137160" bIns="68580" rtlCol="0" anchor="t">
            <a:normAutofit/>
          </a:bodyPr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Rev has also been utilized to study how various different styles of hardware faults may affect performance, reliability and numerical correctness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Rev supports injecting random faults into the pipeline logic, register file(s) and/or the memory subsystem with single or multi-bit errors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This work was done in conjunction with NASA in order to study how well rad-hard or semi-rad-hard RISC-V devices would perform in spaceflight operations</a:t>
            </a:r>
          </a:p>
        </p:txBody>
      </p:sp>
      <p:pic>
        <p:nvPicPr>
          <p:cNvPr id="4" name="Picture 4" descr="[72+] Nasa Logo Wallpaper | WallpaperSafari.com">
            <a:extLst>
              <a:ext uri="{FF2B5EF4-FFF2-40B4-BE49-F238E27FC236}">
                <a16:creationId xmlns:a16="http://schemas.microsoft.com/office/drawing/2014/main" id="{EEAB618C-DC15-3FFC-9DE9-C2E40B855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287" y="1562100"/>
            <a:ext cx="8748713" cy="72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509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31EFEB-9A45-B207-39C0-4ED67EC17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What is the performance of the memory system under the this access pattern?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BAE7E15-54B2-AB83-2528-F2C43A338B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 this case, trace based simulation inputs are likely the best path</a:t>
            </a:r>
          </a:p>
          <a:p>
            <a:r>
              <a:rPr lang="en-US" dirty="0"/>
              <a:t>Minimizes the overhead for examining statistical output</a:t>
            </a:r>
          </a:p>
          <a:p>
            <a:r>
              <a:rPr lang="en-US" dirty="0"/>
              <a:t>Easily reproducible</a:t>
            </a:r>
          </a:p>
          <a:p>
            <a:r>
              <a:rPr lang="en-US" dirty="0"/>
              <a:t>Simple composition of device components</a:t>
            </a:r>
          </a:p>
          <a:p>
            <a:r>
              <a:rPr lang="en-US" dirty="0"/>
              <a:t>Example: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Miranda memory trace generator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STREAM memory trace pattern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L1 Cache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memHierarchy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memory controller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SimpleMem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memory backend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5C4AF1-5F6D-594D-074E-6155AB94A482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>
          <a:blip r:embed="rId2"/>
          <a:stretch>
            <a:fillRect/>
          </a:stretch>
        </p:blipFill>
        <p:spPr>
          <a:xfrm>
            <a:off x="9144000" y="2146935"/>
            <a:ext cx="8955567" cy="67894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F21065B-F282-4DFA-9CB5-26BF2C9270D3}"/>
              </a:ext>
            </a:extLst>
          </p:cNvPr>
          <p:cNvSpPr/>
          <p:nvPr/>
        </p:nvSpPr>
        <p:spPr>
          <a:xfrm>
            <a:off x="1485900" y="9281444"/>
            <a:ext cx="15240000" cy="876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https://</a:t>
            </a:r>
            <a:r>
              <a:rPr lang="en-US" sz="2400" b="1" dirty="0" err="1"/>
              <a:t>github.com</a:t>
            </a:r>
            <a:r>
              <a:rPr lang="en-US" sz="2400" b="1" dirty="0"/>
              <a:t>/</a:t>
            </a:r>
            <a:r>
              <a:rPr lang="en-US" sz="2400" b="1" dirty="0" err="1"/>
              <a:t>sstsimulator</a:t>
            </a:r>
            <a:r>
              <a:rPr lang="en-US" sz="2400" b="1" dirty="0"/>
              <a:t>/</a:t>
            </a:r>
            <a:r>
              <a:rPr lang="en-US" sz="2400" b="1" dirty="0" err="1"/>
              <a:t>sst</a:t>
            </a:r>
            <a:r>
              <a:rPr lang="en-US" sz="2400" b="1" dirty="0"/>
              <a:t>-elements/blob/master/</a:t>
            </a:r>
            <a:r>
              <a:rPr lang="en-US" sz="2400" b="1" dirty="0" err="1"/>
              <a:t>src</a:t>
            </a:r>
            <a:r>
              <a:rPr lang="en-US" sz="2400" b="1" dirty="0"/>
              <a:t>/</a:t>
            </a:r>
            <a:r>
              <a:rPr lang="en-US" sz="2400" b="1" dirty="0" err="1"/>
              <a:t>sst</a:t>
            </a:r>
            <a:r>
              <a:rPr lang="en-US" sz="2400" b="1" dirty="0"/>
              <a:t>/elements/</a:t>
            </a:r>
            <a:r>
              <a:rPr lang="en-US" sz="2400" b="1" dirty="0" err="1"/>
              <a:t>miranda</a:t>
            </a:r>
            <a:r>
              <a:rPr lang="en-US" sz="2400" b="1" dirty="0"/>
              <a:t>/tests/</a:t>
            </a:r>
            <a:r>
              <a:rPr lang="en-US" sz="2400" b="1" dirty="0" err="1"/>
              <a:t>singlestream.py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801950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05F212-3170-A690-4C4C-6363EC438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Rev architecture 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B59F1F-FB3B-6DE0-E6DE-C725EC7A5E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Rev is written in C++-17 using the standard set of SST component/subcomponent interfaces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Rev is composed of multiple internal classes to support: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Binary loading (ELF)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Instruction (extension) implementations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Pipelined execution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Backing memory storage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Hazarding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calls &amp; threading</a:t>
            </a:r>
          </a:p>
        </p:txBody>
      </p:sp>
    </p:spTree>
    <p:extLst>
      <p:ext uri="{BB962C8B-B14F-4D97-AF65-F5344CB8AC3E}">
        <p14:creationId xmlns:p14="http://schemas.microsoft.com/office/powerpoint/2010/main" val="3274366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ABD26-DED3-1F57-E061-86630630D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59EBD-B1A5-CED2-EEBF-E66AF727BF2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r>
              <a:rPr lang="en-US" sz="2700" dirty="0"/>
              <a:t>Rev executes within the SST simulation framework</a:t>
            </a:r>
          </a:p>
          <a:p>
            <a:r>
              <a:rPr lang="en-US" sz="2700" dirty="0"/>
              <a:t>Accepts ELF binary payloads compiled with </a:t>
            </a:r>
            <a:r>
              <a:rPr lang="en-US" sz="2700" dirty="0" err="1"/>
              <a:t>GCC+Newlib</a:t>
            </a:r>
            <a:r>
              <a:rPr lang="en-US" sz="2700" dirty="0"/>
              <a:t> or LLVM+MUSL</a:t>
            </a:r>
          </a:p>
          <a:p>
            <a:r>
              <a:rPr lang="en-US" sz="2700" dirty="0"/>
              <a:t>Multiple cores (procs) can be configured, each with unique RISC-V extensions</a:t>
            </a:r>
          </a:p>
          <a:p>
            <a:r>
              <a:rPr lang="en-US" sz="2700" dirty="0"/>
              <a:t>Each core can have multiple harts</a:t>
            </a:r>
          </a:p>
          <a:p>
            <a:r>
              <a:rPr lang="en-US" sz="2700" dirty="0"/>
              <a:t>The default memory behavior is a simple (fast) delay timing model (</a:t>
            </a:r>
            <a:r>
              <a:rPr lang="en-US" sz="2700" b="1" dirty="0" err="1"/>
              <a:t>RevMem</a:t>
            </a:r>
            <a:r>
              <a:rPr lang="en-US" sz="2700" dirty="0"/>
              <a:t>)</a:t>
            </a:r>
          </a:p>
          <a:p>
            <a:r>
              <a:rPr lang="en-US" sz="2700" dirty="0"/>
              <a:t>We also support cycle-based cache and memory timing using </a:t>
            </a:r>
            <a:r>
              <a:rPr lang="en-US" sz="2700" b="1" dirty="0" err="1"/>
              <a:t>memHierarchy</a:t>
            </a:r>
            <a:endParaRPr lang="en-US" sz="2700" b="1" dirty="0"/>
          </a:p>
          <a:p>
            <a:r>
              <a:rPr lang="en-US" sz="2700" dirty="0"/>
              <a:t>We support an open source, basic NIC device for communicating with </a:t>
            </a:r>
            <a:r>
              <a:rPr lang="en-US" sz="2700" b="1" dirty="0"/>
              <a:t>Merlin</a:t>
            </a:r>
            <a:r>
              <a:rPr lang="en-US" sz="2700" dirty="0"/>
              <a:t>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8C2454-ED19-F2F6-59B0-5EC80043A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150" y="2617186"/>
            <a:ext cx="8527642" cy="5052628"/>
          </a:xfrm>
          <a:prstGeom prst="roundRect">
            <a:avLst>
              <a:gd name="adj" fmla="val 3517"/>
            </a:avLst>
          </a:prstGeom>
          <a:solidFill>
            <a:schemeClr val="accent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881423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A2700-0AAC-9024-8FC9-F4D071355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 Architecture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4C244-ECD4-7A5F-CFE1-3E06947C5F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Rev has been tested using a variety of C/CXX applications, benchmarks,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We do not support executing native Python or other interpreted languages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Binaries need to be statically linked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Each instance of Rev is single threaded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Multiple instances of rev can be executed in parallel across CXX threads and/or MPI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System calls are supported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Standard system calls marshal data to the host system for I/O, device access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Some system calls require shim interfaces in the user code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Additional system calls can added to support RDMA, MMIO,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Rev contains a coprocessor interfaces to build support for non-standard extensions, instructions,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Users can define their own coprocessors w/o directly modifying the core Rev source base</a:t>
            </a:r>
          </a:p>
        </p:txBody>
      </p:sp>
    </p:spTree>
    <p:extLst>
      <p:ext uri="{BB962C8B-B14F-4D97-AF65-F5344CB8AC3E}">
        <p14:creationId xmlns:p14="http://schemas.microsoft.com/office/powerpoint/2010/main" val="3279040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A49B9-2D30-7229-E918-59E3D66CC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Rev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B69D5-4A85-ABB6-73D8-A322EF9D3C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3529" y="1839946"/>
            <a:ext cx="14530071" cy="6789420"/>
          </a:xfrm>
        </p:spPr>
        <p:txBody>
          <a:bodyPr/>
          <a:lstStyle/>
          <a:p>
            <a:r>
              <a:rPr lang="en-US" dirty="0"/>
              <a:t>Requirements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CMake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3.19+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RISCV Compiler (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riscv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-gnu-toolchain)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C++ 17 compiler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SST (multiple versions are supported)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/>
              <a:t>Building Rev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devel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branch is the most up to date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27820A-5B4A-220D-C1EB-635EC537744F}"/>
              </a:ext>
            </a:extLst>
          </p:cNvPr>
          <p:cNvSpPr/>
          <p:nvPr/>
        </p:nvSpPr>
        <p:spPr>
          <a:xfrm>
            <a:off x="3276600" y="5676900"/>
            <a:ext cx="10210801" cy="3962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3600" dirty="0"/>
              <a:t>git clone</a:t>
            </a:r>
          </a:p>
          <a:p>
            <a:pPr algn="l"/>
            <a:r>
              <a:rPr lang="en-US" sz="3600" dirty="0"/>
              <a:t>git config </a:t>
            </a:r>
            <a:r>
              <a:rPr lang="en-US" sz="3600" dirty="0" err="1"/>
              <a:t>core.hooksPath</a:t>
            </a:r>
            <a:r>
              <a:rPr lang="en-US" sz="3600" dirty="0"/>
              <a:t> .</a:t>
            </a:r>
            <a:r>
              <a:rPr lang="en-US" sz="3600" dirty="0" err="1"/>
              <a:t>githooks</a:t>
            </a:r>
            <a:endParaRPr lang="en-US" sz="3600" dirty="0"/>
          </a:p>
          <a:p>
            <a:pPr algn="l"/>
            <a:r>
              <a:rPr lang="en-US" sz="3600" dirty="0"/>
              <a:t>cd rev/build</a:t>
            </a:r>
          </a:p>
          <a:p>
            <a:pPr algn="l"/>
            <a:r>
              <a:rPr lang="en-US" sz="3600" dirty="0" err="1"/>
              <a:t>cmake</a:t>
            </a:r>
            <a:r>
              <a:rPr lang="en-US" sz="3600" dirty="0"/>
              <a:t> -DRVCC=/path/to/</a:t>
            </a:r>
            <a:r>
              <a:rPr lang="en-US" sz="3600" dirty="0" err="1"/>
              <a:t>riscv</a:t>
            </a:r>
            <a:r>
              <a:rPr lang="en-US" sz="3600" dirty="0"/>
              <a:t>/c/compiler/exe \</a:t>
            </a:r>
          </a:p>
          <a:p>
            <a:pPr algn="l"/>
            <a:r>
              <a:rPr lang="en-US" sz="3600" dirty="0"/>
              <a:t>-DRVCXX=/path/to/</a:t>
            </a:r>
            <a:r>
              <a:rPr lang="en-US" sz="3600" dirty="0" err="1"/>
              <a:t>riscv</a:t>
            </a:r>
            <a:r>
              <a:rPr lang="en-US" sz="3600" dirty="0"/>
              <a:t>/</a:t>
            </a:r>
            <a:r>
              <a:rPr lang="en-US" sz="3600" dirty="0" err="1"/>
              <a:t>c++</a:t>
            </a:r>
            <a:r>
              <a:rPr lang="en-US" sz="3600" dirty="0"/>
              <a:t>/compiler/exe ..</a:t>
            </a:r>
          </a:p>
          <a:p>
            <a:pPr algn="l"/>
            <a:r>
              <a:rPr lang="en-US" sz="3600" dirty="0"/>
              <a:t>make -j</a:t>
            </a:r>
          </a:p>
          <a:p>
            <a:pPr algn="l"/>
            <a:r>
              <a:rPr lang="en-US" sz="3600" dirty="0"/>
              <a:t>make install</a:t>
            </a:r>
          </a:p>
        </p:txBody>
      </p:sp>
    </p:spTree>
    <p:extLst>
      <p:ext uri="{BB962C8B-B14F-4D97-AF65-F5344CB8AC3E}">
        <p14:creationId xmlns:p14="http://schemas.microsoft.com/office/powerpoint/2010/main" val="36793277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5516D-D8F0-6E21-9359-1D2E8F224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E9C88-A23F-100A-907E-BC74C6261B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Rev currently supports RISC-V RV32 and RV64 binaries that are statically linked</a:t>
            </a:r>
          </a:p>
          <a:p>
            <a:pPr marL="0" indent="0">
              <a:buNone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riscv64-unknown-elf-gcc -march=rv64gc -o cache_2.exe cache_2.c -static</a:t>
            </a:r>
          </a:p>
          <a:p>
            <a:endParaRPr lang="en-US" dirty="0"/>
          </a:p>
          <a:p>
            <a:r>
              <a:rPr lang="en-US" dirty="0"/>
              <a:t>There are a few exceptions: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System Calls: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Rev currently operates akin to Spike, there is no OS, so all system calls are handled via shims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System calls are supported, but prefixed with ”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rev_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”.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EG: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rev_write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STDOUT_FILENO, msg,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msg ) - 1 );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Requires an additional header: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~/common/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syscalls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syscalls.h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Pthreads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Requires the same header and prefix trick as with normal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syscalls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Threading logic inside Rev is, by default, very simple (round robin threading)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 have examples of hardware accelerated barrel threading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A482E2-885A-43EE-8851-FB3F72AB2E9D}"/>
              </a:ext>
            </a:extLst>
          </p:cNvPr>
          <p:cNvSpPr/>
          <p:nvPr/>
        </p:nvSpPr>
        <p:spPr>
          <a:xfrm>
            <a:off x="4241163" y="9155430"/>
            <a:ext cx="11734800" cy="8740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tactcomplabs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/rev/tree/devel/test/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syscalls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099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45F47-A81E-EEE4-4FA0-337983FAD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Experiments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C3454-A44E-C892-F2C4-BF1907270DC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Other things to be aware of: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Building complex applications with large library dependencies may be somewhat difficult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Utilizing large numbers of system calls for debugging (aka,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dirty="0"/>
              <a:t>) will slow down your simulation (just like a real system)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Building complex applications that require complex constructors (executed prior to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en-US" dirty="0"/>
              <a:t>) will incur performance overheads.  Rev begins execution from the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en-US" dirty="0"/>
              <a:t> symbol by default.  C++ applications with large constructor blocks must begin execution from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_start</a:t>
            </a:r>
          </a:p>
        </p:txBody>
      </p:sp>
    </p:spTree>
    <p:extLst>
      <p:ext uri="{BB962C8B-B14F-4D97-AF65-F5344CB8AC3E}">
        <p14:creationId xmlns:p14="http://schemas.microsoft.com/office/powerpoint/2010/main" val="38207850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587D-DD6E-DA40-E5D0-D5F566EF4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530" y="307056"/>
            <a:ext cx="14530070" cy="1494790"/>
          </a:xfrm>
        </p:spPr>
        <p:txBody>
          <a:bodyPr wrap="square">
            <a:normAutofit/>
          </a:bodyPr>
          <a:lstStyle/>
          <a:p>
            <a:r>
              <a:rPr lang="en-US" dirty="0"/>
              <a:t>Building Rev Simulation Inputs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7C2A9D7-68CB-D1D2-B60B-A6E0B5765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3530" y="2366010"/>
            <a:ext cx="6757670" cy="6789420"/>
          </a:xfrm>
        </p:spPr>
        <p:txBody>
          <a:bodyPr/>
          <a:lstStyle/>
          <a:p>
            <a:r>
              <a:rPr lang="en-US" dirty="0"/>
              <a:t>Rev simulation inputs are constructed using the same Python or JSON SDL file inputs:</a:t>
            </a:r>
          </a:p>
          <a:p>
            <a:endParaRPr lang="en-US" dirty="0"/>
          </a:p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-info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revcpu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revcpu.RevCPU</a:t>
            </a:r>
            <a:r>
              <a:rPr lang="en-US" sz="2800" dirty="0"/>
              <a:t>: core Rev CPU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revcpu.RevBasicMemCtrl</a:t>
            </a:r>
            <a:r>
              <a:rPr lang="en-US" sz="2800" dirty="0"/>
              <a:t>: basic memory controller subcomponent that supports the SST </a:t>
            </a:r>
            <a:r>
              <a:rPr lang="en-US" sz="2800" dirty="0" err="1"/>
              <a:t>StandardMem</a:t>
            </a:r>
            <a:r>
              <a:rPr lang="en-US" sz="2800" dirty="0"/>
              <a:t> interface (</a:t>
            </a:r>
            <a:r>
              <a:rPr lang="en-US" sz="2800" dirty="0" err="1"/>
              <a:t>memHierarchy</a:t>
            </a:r>
            <a:r>
              <a:rPr lang="en-US" sz="28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revcpu.RevNIC</a:t>
            </a:r>
            <a:r>
              <a:rPr lang="en-US" sz="2800" dirty="0"/>
              <a:t>: basic NIC model that supports SST </a:t>
            </a:r>
            <a:r>
              <a:rPr lang="en-US" sz="2800" dirty="0" err="1"/>
              <a:t>SimpleNetwork</a:t>
            </a:r>
            <a:r>
              <a:rPr lang="en-US" sz="2800" dirty="0"/>
              <a:t> (merlin)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revcpu.RevSimpleCoProc</a:t>
            </a:r>
            <a:r>
              <a:rPr lang="en-US" sz="2800" dirty="0"/>
              <a:t>: sample coprocessor subcomponent</a:t>
            </a:r>
          </a:p>
          <a:p>
            <a:endParaRPr lang="en-US" dirty="0"/>
          </a:p>
        </p:txBody>
      </p:sp>
      <p:pic>
        <p:nvPicPr>
          <p:cNvPr id="6" name="Content Placeholder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7BFB7B4-274A-C244-ABF7-12EFC4759578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>
          <a:blip r:embed="rId2"/>
          <a:srcRect r="618" b="1"/>
          <a:stretch>
            <a:fillRect/>
          </a:stretch>
        </p:blipFill>
        <p:spPr>
          <a:xfrm>
            <a:off x="10363200" y="2366010"/>
            <a:ext cx="7010400" cy="67894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003944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50987-FA81-9742-CA18-CCA45621C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Building Rev Simulation Inputs cont.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4D98296-820D-AF7D-6C0C-EE900940B7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921014"/>
              </p:ext>
            </p:extLst>
          </p:nvPr>
        </p:nvGraphicFramePr>
        <p:xfrm>
          <a:off x="3047999" y="1727200"/>
          <a:ext cx="14325600" cy="7259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48001">
                  <a:extLst>
                    <a:ext uri="{9D8B030D-6E8A-4147-A177-3AD203B41FA5}">
                      <a16:colId xmlns:a16="http://schemas.microsoft.com/office/drawing/2014/main" val="1002746524"/>
                    </a:ext>
                  </a:extLst>
                </a:gridCol>
                <a:gridCol w="11277599">
                  <a:extLst>
                    <a:ext uri="{9D8B030D-6E8A-4147-A177-3AD203B41FA5}">
                      <a16:colId xmlns:a16="http://schemas.microsoft.com/office/drawing/2014/main" val="27561400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906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verbose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Sets the verbosity of the output.  Defaults to “0”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479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Sets the clock frequency of the Rev cores.  Clock frequencies are homogenous across all cores + harts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421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program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Sets the path and name of the RISC-V executable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835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i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args</a:t>
                      </a:r>
                      <a:endParaRPr lang="en-US" sz="2800" b="1" i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Sets the argument array for the executable.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508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i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numCores</a:t>
                      </a:r>
                      <a:endParaRPr lang="en-US" sz="2800" b="1" i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Sets the number of cores for the RISC-V processor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67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i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numHarts</a:t>
                      </a:r>
                      <a:endParaRPr lang="en-US" sz="2800" b="1" i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Sets the number of harts per 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287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i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memSize</a:t>
                      </a:r>
                      <a:endParaRPr lang="en-US" sz="2800" b="1" i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Sets the size of the memory subsystem (in bytes)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9191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i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startAddr</a:t>
                      </a:r>
                      <a:endParaRPr lang="en-US" sz="2800" b="1" i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Sets the start address for each core: </a:t>
                      </a:r>
                      <a:r>
                        <a:rPr lang="en-US" sz="28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[0:0x12345678,1:0x234567] </a:t>
                      </a:r>
                      <a:r>
                        <a:rPr lang="en-US" sz="2800" dirty="0"/>
                        <a:t>or </a:t>
                      </a:r>
                      <a:r>
                        <a:rPr lang="en-US" sz="28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[CORES:0x12345678]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052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i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startSymbol</a:t>
                      </a:r>
                      <a:endParaRPr lang="en-US" sz="2800" b="1" i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Sets the start symbol for each core</a:t>
                      </a:r>
                      <a:r>
                        <a:rPr lang="en-US" sz="28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[0:_start;1:main] </a:t>
                      </a:r>
                      <a:r>
                        <a:rPr lang="en-US" sz="2800" dirty="0"/>
                        <a:t>or </a:t>
                      </a:r>
                      <a:r>
                        <a:rPr lang="en-US" sz="28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2800" b="1" i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CORES:main</a:t>
                      </a:r>
                      <a:r>
                        <a:rPr lang="en-US" sz="28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990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Sets the machine extension model for each RISC-V core: </a:t>
                      </a:r>
                      <a:r>
                        <a:rPr lang="en-US" sz="28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[0:RV32I,1:RV64GC] </a:t>
                      </a:r>
                      <a:r>
                        <a:rPr lang="en-US" sz="2800" dirty="0"/>
                        <a:t>or </a:t>
                      </a:r>
                      <a:r>
                        <a:rPr lang="en-US" sz="28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[CORES:RV64GC]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9763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08881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5ACD2-A344-4698-BA04-7848E9511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BF8A5-3236-9D28-6E17-A97B7CE15C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76171" y="2247900"/>
            <a:ext cx="6757670" cy="6789420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CyclesWithIssue</a:t>
            </a:r>
            <a:r>
              <a:rPr lang="en-US" dirty="0"/>
              <a:t>: Cycles with </a:t>
            </a:r>
            <a:r>
              <a:rPr lang="en-US" dirty="0" err="1"/>
              <a:t>succesful</a:t>
            </a:r>
            <a:r>
              <a:rPr lang="en-US" dirty="0"/>
              <a:t> instruction issue,  (units = "count") Enable level = 1</a:t>
            </a:r>
          </a:p>
          <a:p>
            <a:r>
              <a:rPr lang="en-US" dirty="0" err="1"/>
              <a:t>TotalCycles</a:t>
            </a:r>
            <a:r>
              <a:rPr lang="en-US" dirty="0"/>
              <a:t>: Total clock cycles,  (units = "count") Enable level = 1</a:t>
            </a:r>
          </a:p>
          <a:p>
            <a:r>
              <a:rPr lang="en-US" dirty="0" err="1"/>
              <a:t>FloatsRead</a:t>
            </a:r>
            <a:r>
              <a:rPr lang="en-US" dirty="0"/>
              <a:t>: Total SP floating point values read,  (units = "count") Enable level = 1</a:t>
            </a:r>
          </a:p>
          <a:p>
            <a:r>
              <a:rPr lang="en-US" dirty="0" err="1"/>
              <a:t>FloatsWritten</a:t>
            </a:r>
            <a:r>
              <a:rPr lang="en-US" dirty="0"/>
              <a:t>: Total SP floating point values written,  (units = "count") Enable level = 1</a:t>
            </a:r>
          </a:p>
          <a:p>
            <a:r>
              <a:rPr lang="en-US" dirty="0" err="1"/>
              <a:t>DoublesRead</a:t>
            </a:r>
            <a:r>
              <a:rPr lang="en-US" dirty="0"/>
              <a:t>: Total DP floating point values read,  (units = "count") Enable level = 1</a:t>
            </a:r>
          </a:p>
          <a:p>
            <a:r>
              <a:rPr lang="en-US" dirty="0" err="1"/>
              <a:t>DoublesWritten</a:t>
            </a:r>
            <a:r>
              <a:rPr lang="en-US" dirty="0"/>
              <a:t>: Total DP floating point values written,  (units = "count") Enable level = 1</a:t>
            </a:r>
          </a:p>
          <a:p>
            <a:r>
              <a:rPr lang="en-US" dirty="0" err="1"/>
              <a:t>BytesRead</a:t>
            </a:r>
            <a:r>
              <a:rPr lang="en-US" dirty="0"/>
              <a:t>: Total bytes read,  (units = "count") Enable level = 1</a:t>
            </a:r>
          </a:p>
          <a:p>
            <a:r>
              <a:rPr lang="en-US" dirty="0" err="1"/>
              <a:t>BytesWritten</a:t>
            </a:r>
            <a:r>
              <a:rPr lang="en-US" dirty="0"/>
              <a:t>: Total bytes written,  (units = "count") Enable level = 1</a:t>
            </a:r>
          </a:p>
          <a:p>
            <a:r>
              <a:rPr lang="en-US" dirty="0" err="1"/>
              <a:t>FloatsExec</a:t>
            </a:r>
            <a:r>
              <a:rPr lang="en-US" dirty="0"/>
              <a:t>: Total SP or DP float instructions executed,  (units = "count") Enable level = 1</a:t>
            </a:r>
          </a:p>
          <a:p>
            <a:r>
              <a:rPr lang="en-US" dirty="0" err="1"/>
              <a:t>TLBHitsPerCore</a:t>
            </a:r>
            <a:r>
              <a:rPr lang="en-US" dirty="0"/>
              <a:t>: TLB hits per core,  (units = "count") Enable level = 1</a:t>
            </a:r>
          </a:p>
          <a:p>
            <a:r>
              <a:rPr lang="en-US" dirty="0" err="1"/>
              <a:t>TLBMissesPerCore</a:t>
            </a:r>
            <a:r>
              <a:rPr lang="en-US" dirty="0"/>
              <a:t>: TLB misses per core,  (units = "count") Enable level = 1</a:t>
            </a:r>
          </a:p>
          <a:p>
            <a:r>
              <a:rPr lang="en-US" dirty="0" err="1"/>
              <a:t>TLBHits</a:t>
            </a:r>
            <a:r>
              <a:rPr lang="en-US" dirty="0"/>
              <a:t>: TLB hits,  (units = "count") Enable level = 1</a:t>
            </a:r>
          </a:p>
          <a:p>
            <a:r>
              <a:rPr lang="en-US" dirty="0" err="1"/>
              <a:t>TLBMisses</a:t>
            </a:r>
            <a:r>
              <a:rPr lang="en-US" dirty="0"/>
              <a:t>: TLB misses,  (units = "count") Enable level =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B14CE8-B4EB-3365-30F1-E4E652583DA5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9154160" y="1031591"/>
            <a:ext cx="9144000" cy="9979944"/>
          </a:xfrm>
        </p:spPr>
        <p:txBody>
          <a:bodyPr>
            <a:noAutofit/>
          </a:bodyPr>
          <a:lstStyle/>
          <a:p>
            <a:r>
              <a:rPr lang="en-US" sz="1400" dirty="0" err="1"/>
              <a:t>ReadInFlight</a:t>
            </a:r>
            <a:r>
              <a:rPr lang="en-US" sz="1400" dirty="0"/>
              <a:t>: Counts the number of reads in flight,  (units = "count") Enable level = 1</a:t>
            </a:r>
          </a:p>
          <a:p>
            <a:r>
              <a:rPr lang="en-US" sz="1400" dirty="0" err="1"/>
              <a:t>ReadPending</a:t>
            </a:r>
            <a:r>
              <a:rPr lang="en-US" sz="1400" dirty="0"/>
              <a:t>: Counts the number of reads pending,  (units = "count") Enable level = 1</a:t>
            </a:r>
          </a:p>
          <a:p>
            <a:r>
              <a:rPr lang="en-US" sz="1400" dirty="0" err="1"/>
              <a:t>ReadBytes</a:t>
            </a:r>
            <a:r>
              <a:rPr lang="en-US" sz="1400" dirty="0"/>
              <a:t>: Counts the number of bytes read,  (units = "bytes") Enable level = 1</a:t>
            </a:r>
          </a:p>
          <a:p>
            <a:r>
              <a:rPr lang="en-US" sz="1400" dirty="0" err="1"/>
              <a:t>WriteInFlight</a:t>
            </a:r>
            <a:r>
              <a:rPr lang="en-US" sz="1400" dirty="0"/>
              <a:t>: Counts the number of writes in flight,  (units = "count") Enable level = 1</a:t>
            </a:r>
          </a:p>
          <a:p>
            <a:r>
              <a:rPr lang="en-US" sz="1400" dirty="0" err="1"/>
              <a:t>WritePending</a:t>
            </a:r>
            <a:r>
              <a:rPr lang="en-US" sz="1400" dirty="0"/>
              <a:t>: Counts the number of writes pending,  (units = "count") Enable level = 1</a:t>
            </a:r>
          </a:p>
          <a:p>
            <a:r>
              <a:rPr lang="en-US" sz="1400" dirty="0" err="1"/>
              <a:t>WriteBytes</a:t>
            </a:r>
            <a:r>
              <a:rPr lang="en-US" sz="1400" dirty="0"/>
              <a:t>: Counts the number of bytes written,  (units = "bytes") Enable level = 1</a:t>
            </a:r>
          </a:p>
          <a:p>
            <a:r>
              <a:rPr lang="en-US" sz="1400" dirty="0" err="1"/>
              <a:t>FlushInFlight</a:t>
            </a:r>
            <a:r>
              <a:rPr lang="en-US" sz="1400" dirty="0"/>
              <a:t>: Counts the number of flushes in flight,  (units = "count") Enable level = 1</a:t>
            </a:r>
          </a:p>
          <a:p>
            <a:r>
              <a:rPr lang="en-US" sz="1400" dirty="0" err="1"/>
              <a:t>FlushPending</a:t>
            </a:r>
            <a:r>
              <a:rPr lang="en-US" sz="1400" dirty="0"/>
              <a:t>: Counts the number of flushes pending,  (units = "count") Enable level = 1</a:t>
            </a:r>
          </a:p>
          <a:p>
            <a:r>
              <a:rPr lang="en-US" sz="1400" dirty="0" err="1"/>
              <a:t>ReadLockInFlight</a:t>
            </a:r>
            <a:r>
              <a:rPr lang="en-US" sz="1400" dirty="0"/>
              <a:t>: Counts the number of </a:t>
            </a:r>
            <a:r>
              <a:rPr lang="en-US" sz="1400" dirty="0" err="1"/>
              <a:t>readlocks</a:t>
            </a:r>
            <a:r>
              <a:rPr lang="en-US" sz="1400" dirty="0"/>
              <a:t> in flight,  (units = "count") Enable level = 1</a:t>
            </a:r>
          </a:p>
          <a:p>
            <a:r>
              <a:rPr lang="en-US" sz="1400" dirty="0" err="1"/>
              <a:t>ReadLockPending</a:t>
            </a:r>
            <a:r>
              <a:rPr lang="en-US" sz="1400" dirty="0"/>
              <a:t>: Counts the number of </a:t>
            </a:r>
            <a:r>
              <a:rPr lang="en-US" sz="1400" dirty="0" err="1"/>
              <a:t>readlocks</a:t>
            </a:r>
            <a:r>
              <a:rPr lang="en-US" sz="1400" dirty="0"/>
              <a:t> pending,  (units = "count") Enable level = 1</a:t>
            </a:r>
          </a:p>
          <a:p>
            <a:r>
              <a:rPr lang="en-US" sz="1400" dirty="0" err="1"/>
              <a:t>ReadLockBytes</a:t>
            </a:r>
            <a:r>
              <a:rPr lang="en-US" sz="1400" dirty="0"/>
              <a:t>: Counts the number of </a:t>
            </a:r>
            <a:r>
              <a:rPr lang="en-US" sz="1400" dirty="0" err="1"/>
              <a:t>readlock</a:t>
            </a:r>
            <a:r>
              <a:rPr lang="en-US" sz="1400" dirty="0"/>
              <a:t> bytes read,  (units = "bytes") Enable level = 1</a:t>
            </a:r>
          </a:p>
          <a:p>
            <a:r>
              <a:rPr lang="en-US" sz="1400" dirty="0" err="1"/>
              <a:t>WriteUnlockInFlight</a:t>
            </a:r>
            <a:r>
              <a:rPr lang="en-US" sz="1400" dirty="0"/>
              <a:t>: Counts the number of write unlocks in flight,  (units = "count") Enable level = 1</a:t>
            </a:r>
          </a:p>
          <a:p>
            <a:r>
              <a:rPr lang="en-US" sz="1400" dirty="0" err="1"/>
              <a:t>WriteUnlockPending</a:t>
            </a:r>
            <a:r>
              <a:rPr lang="en-US" sz="1400" dirty="0"/>
              <a:t>: Counts the number of write unlocks pending,  (units = "count") Enable level = 1</a:t>
            </a:r>
          </a:p>
          <a:p>
            <a:r>
              <a:rPr lang="en-US" sz="1400" dirty="0" err="1"/>
              <a:t>WriteUnlockBytes</a:t>
            </a:r>
            <a:r>
              <a:rPr lang="en-US" sz="1400" dirty="0"/>
              <a:t>: Counts the number of write unlock bytes written,  (units = "bytes") Enable level = 1</a:t>
            </a:r>
          </a:p>
          <a:p>
            <a:r>
              <a:rPr lang="en-US" sz="1400" dirty="0" err="1"/>
              <a:t>LoadLinkInFlight</a:t>
            </a:r>
            <a:r>
              <a:rPr lang="en-US" sz="1400" dirty="0"/>
              <a:t>: Counts the number of </a:t>
            </a:r>
            <a:r>
              <a:rPr lang="en-US" sz="1400" dirty="0" err="1"/>
              <a:t>loadlinks</a:t>
            </a:r>
            <a:r>
              <a:rPr lang="en-US" sz="1400" dirty="0"/>
              <a:t> in flight,  (units = "count") Enable level = 1</a:t>
            </a:r>
          </a:p>
          <a:p>
            <a:r>
              <a:rPr lang="en-US" sz="1400" dirty="0" err="1"/>
              <a:t>LoadLinkPending</a:t>
            </a:r>
            <a:r>
              <a:rPr lang="en-US" sz="1400" dirty="0"/>
              <a:t>: Counts the number of </a:t>
            </a:r>
            <a:r>
              <a:rPr lang="en-US" sz="1400" dirty="0" err="1"/>
              <a:t>loadlinks</a:t>
            </a:r>
            <a:r>
              <a:rPr lang="en-US" sz="1400" dirty="0"/>
              <a:t> pending,  (units = "count") Enable level = 1</a:t>
            </a:r>
          </a:p>
          <a:p>
            <a:r>
              <a:rPr lang="en-US" sz="1400" dirty="0" err="1"/>
              <a:t>StoreCondInFlight</a:t>
            </a:r>
            <a:r>
              <a:rPr lang="en-US" sz="1400" dirty="0"/>
              <a:t>: Counts the number of </a:t>
            </a:r>
            <a:r>
              <a:rPr lang="en-US" sz="1400" dirty="0" err="1"/>
              <a:t>storeconds</a:t>
            </a:r>
            <a:r>
              <a:rPr lang="en-US" sz="1400" dirty="0"/>
              <a:t> in flight,  (units = "count") Enable level = 1</a:t>
            </a:r>
          </a:p>
          <a:p>
            <a:r>
              <a:rPr lang="en-US" sz="1400" dirty="0" err="1"/>
              <a:t>StoreCondPending</a:t>
            </a:r>
            <a:r>
              <a:rPr lang="en-US" sz="1400" dirty="0"/>
              <a:t>: Counts the number of </a:t>
            </a:r>
            <a:r>
              <a:rPr lang="en-US" sz="1400" dirty="0" err="1"/>
              <a:t>storeconds</a:t>
            </a:r>
            <a:r>
              <a:rPr lang="en-US" sz="1400" dirty="0"/>
              <a:t> pending,  (units = "count") Enable level = 1</a:t>
            </a:r>
          </a:p>
          <a:p>
            <a:r>
              <a:rPr lang="en-US" sz="1400" dirty="0" err="1"/>
              <a:t>CustomInFlight</a:t>
            </a:r>
            <a:r>
              <a:rPr lang="en-US" sz="1400" dirty="0"/>
              <a:t>: Counts the number of custom commands in flight,  (units = "count") Enable level = 1</a:t>
            </a:r>
          </a:p>
          <a:p>
            <a:r>
              <a:rPr lang="en-US" sz="1400" dirty="0" err="1"/>
              <a:t>CustomPending</a:t>
            </a:r>
            <a:r>
              <a:rPr lang="en-US" sz="1400" dirty="0"/>
              <a:t>: Counts the number of custom commands pending,  (units = "count") Enable level = 1</a:t>
            </a:r>
          </a:p>
          <a:p>
            <a:r>
              <a:rPr lang="en-US" sz="1400" dirty="0" err="1"/>
              <a:t>CustomBytes</a:t>
            </a:r>
            <a:r>
              <a:rPr lang="en-US" sz="1400" dirty="0"/>
              <a:t>: Counts the number of bytes in custom transactions,  (units = "bytes") Enable level = 1</a:t>
            </a:r>
          </a:p>
          <a:p>
            <a:r>
              <a:rPr lang="en-US" sz="1400" dirty="0" err="1"/>
              <a:t>FencePending</a:t>
            </a:r>
            <a:r>
              <a:rPr lang="en-US" sz="1400" dirty="0"/>
              <a:t>: Counts the number of fence operations pending,  (units = "count") Enable level = 1</a:t>
            </a:r>
          </a:p>
          <a:p>
            <a:r>
              <a:rPr lang="en-US" sz="1400" dirty="0" err="1"/>
              <a:t>AMOAddBytes</a:t>
            </a:r>
            <a:r>
              <a:rPr lang="en-US" sz="1400" dirty="0"/>
              <a:t>: Counts the number of bytes in </a:t>
            </a:r>
            <a:r>
              <a:rPr lang="en-US" sz="1400" dirty="0" err="1"/>
              <a:t>AMOAdd</a:t>
            </a:r>
            <a:r>
              <a:rPr lang="en-US" sz="1400" dirty="0"/>
              <a:t> transactions,  (units = "bytes") Enable level = 1</a:t>
            </a:r>
          </a:p>
          <a:p>
            <a:r>
              <a:rPr lang="en-US" sz="1400" dirty="0" err="1"/>
              <a:t>AMOAddPending</a:t>
            </a:r>
            <a:r>
              <a:rPr lang="en-US" sz="1400" dirty="0"/>
              <a:t>: Counts the number of </a:t>
            </a:r>
            <a:r>
              <a:rPr lang="en-US" sz="1400" dirty="0" err="1"/>
              <a:t>AMOAdd</a:t>
            </a:r>
            <a:r>
              <a:rPr lang="en-US" sz="1400" dirty="0"/>
              <a:t> operations pending,  (units = "count") Enable level = 1</a:t>
            </a:r>
          </a:p>
          <a:p>
            <a:r>
              <a:rPr lang="en-US" sz="1400" dirty="0" err="1"/>
              <a:t>AMOXorBytes</a:t>
            </a:r>
            <a:r>
              <a:rPr lang="en-US" sz="1400" dirty="0"/>
              <a:t>: Counts the number of bytes in </a:t>
            </a:r>
            <a:r>
              <a:rPr lang="en-US" sz="1400" dirty="0" err="1"/>
              <a:t>AMOXor</a:t>
            </a:r>
            <a:r>
              <a:rPr lang="en-US" sz="1400" dirty="0"/>
              <a:t> transactions,  (units = "bytes") Enable level = 1</a:t>
            </a:r>
          </a:p>
          <a:p>
            <a:r>
              <a:rPr lang="en-US" sz="1400" dirty="0" err="1"/>
              <a:t>AMOXorPending</a:t>
            </a:r>
            <a:r>
              <a:rPr lang="en-US" sz="1400" dirty="0"/>
              <a:t>: Counts the number of </a:t>
            </a:r>
            <a:r>
              <a:rPr lang="en-US" sz="1400" dirty="0" err="1"/>
              <a:t>AMOXor</a:t>
            </a:r>
            <a:r>
              <a:rPr lang="en-US" sz="1400" dirty="0"/>
              <a:t> operations pending,  (units = "count") Enable level = 1</a:t>
            </a:r>
          </a:p>
          <a:p>
            <a:r>
              <a:rPr lang="en-US" sz="1400" dirty="0" err="1"/>
              <a:t>AMOAndBytes</a:t>
            </a:r>
            <a:r>
              <a:rPr lang="en-US" sz="1400" dirty="0"/>
              <a:t>: Counts the number of bytes in </a:t>
            </a:r>
            <a:r>
              <a:rPr lang="en-US" sz="1400" dirty="0" err="1"/>
              <a:t>AMOAnd</a:t>
            </a:r>
            <a:r>
              <a:rPr lang="en-US" sz="1400" dirty="0"/>
              <a:t> transactions,  (units = "bytes") Enable level = 1</a:t>
            </a:r>
          </a:p>
          <a:p>
            <a:r>
              <a:rPr lang="en-US" sz="1400" dirty="0" err="1"/>
              <a:t>AMOAndPending</a:t>
            </a:r>
            <a:r>
              <a:rPr lang="en-US" sz="1400" dirty="0"/>
              <a:t>: Counts the number of </a:t>
            </a:r>
            <a:r>
              <a:rPr lang="en-US" sz="1400" dirty="0" err="1"/>
              <a:t>AMOAnd</a:t>
            </a:r>
            <a:r>
              <a:rPr lang="en-US" sz="1400" dirty="0"/>
              <a:t> operations pending,  (units = "count") Enable level = 1</a:t>
            </a:r>
          </a:p>
          <a:p>
            <a:r>
              <a:rPr lang="en-US" sz="1400" dirty="0" err="1"/>
              <a:t>AMOOrBytes</a:t>
            </a:r>
            <a:r>
              <a:rPr lang="en-US" sz="1400" dirty="0"/>
              <a:t>: Counts the number of bytes in AMOOr transactions,  (units = "bytes") Enable level = 1</a:t>
            </a:r>
          </a:p>
          <a:p>
            <a:r>
              <a:rPr lang="en-US" sz="1400" dirty="0" err="1"/>
              <a:t>AMOOrPending</a:t>
            </a:r>
            <a:r>
              <a:rPr lang="en-US" sz="1400" dirty="0"/>
              <a:t>: Counts the number of AMOOr operations pending,  (units = "count") Enable level = 1</a:t>
            </a:r>
          </a:p>
          <a:p>
            <a:r>
              <a:rPr lang="en-US" sz="1400" dirty="0" err="1"/>
              <a:t>AMOMinBytes</a:t>
            </a:r>
            <a:r>
              <a:rPr lang="en-US" sz="1400" dirty="0"/>
              <a:t>: Counts the number of bytes in </a:t>
            </a:r>
            <a:r>
              <a:rPr lang="en-US" sz="1400" dirty="0" err="1"/>
              <a:t>AMOMin</a:t>
            </a:r>
            <a:r>
              <a:rPr lang="en-US" sz="1400" dirty="0"/>
              <a:t> transactions,  (units = "bytes") Enable level = 1</a:t>
            </a:r>
          </a:p>
          <a:p>
            <a:r>
              <a:rPr lang="en-US" sz="1400" dirty="0" err="1"/>
              <a:t>AMOMinPending</a:t>
            </a:r>
            <a:r>
              <a:rPr lang="en-US" sz="1400" dirty="0"/>
              <a:t>: Counts the number of </a:t>
            </a:r>
            <a:r>
              <a:rPr lang="en-US" sz="1400" dirty="0" err="1"/>
              <a:t>AMOMin</a:t>
            </a:r>
            <a:r>
              <a:rPr lang="en-US" sz="1400" dirty="0"/>
              <a:t> operations pending,  (units = "count") Enable level = 1</a:t>
            </a:r>
          </a:p>
          <a:p>
            <a:r>
              <a:rPr lang="en-US" sz="1400" dirty="0"/>
              <a:t>AMOMaxBytes: Counts the number of bytes in </a:t>
            </a:r>
            <a:r>
              <a:rPr lang="en-US" sz="1400" dirty="0" err="1"/>
              <a:t>AMOMax</a:t>
            </a:r>
            <a:r>
              <a:rPr lang="en-US" sz="1400" dirty="0"/>
              <a:t> transactions,  (units = "bytes") Enable level = 1</a:t>
            </a:r>
          </a:p>
          <a:p>
            <a:r>
              <a:rPr lang="en-US" sz="1400" dirty="0" err="1"/>
              <a:t>AMOMaxPending</a:t>
            </a:r>
            <a:r>
              <a:rPr lang="en-US" sz="1400" dirty="0"/>
              <a:t>: Counts the number of </a:t>
            </a:r>
            <a:r>
              <a:rPr lang="en-US" sz="1400" dirty="0" err="1"/>
              <a:t>AMOMax</a:t>
            </a:r>
            <a:r>
              <a:rPr lang="en-US" sz="1400" dirty="0"/>
              <a:t> operations pending,  (units = "count") Enable level = 1</a:t>
            </a:r>
          </a:p>
          <a:p>
            <a:r>
              <a:rPr lang="en-US" sz="1400" dirty="0" err="1"/>
              <a:t>AMOMinuBytes</a:t>
            </a:r>
            <a:r>
              <a:rPr lang="en-US" sz="1400" dirty="0"/>
              <a:t>: Counts the number of bytes in </a:t>
            </a:r>
            <a:r>
              <a:rPr lang="en-US" sz="1400" dirty="0" err="1"/>
              <a:t>AMOMinu</a:t>
            </a:r>
            <a:r>
              <a:rPr lang="en-US" sz="1400" dirty="0"/>
              <a:t> transactions,  (units = "bytes") Enable level = 1</a:t>
            </a:r>
          </a:p>
          <a:p>
            <a:r>
              <a:rPr lang="en-US" sz="1400" dirty="0" err="1"/>
              <a:t>AMOMinuPending</a:t>
            </a:r>
            <a:r>
              <a:rPr lang="en-US" sz="1400" dirty="0"/>
              <a:t>: Counts the number of </a:t>
            </a:r>
            <a:r>
              <a:rPr lang="en-US" sz="1400" dirty="0" err="1"/>
              <a:t>AMOMinu</a:t>
            </a:r>
            <a:r>
              <a:rPr lang="en-US" sz="1400" dirty="0"/>
              <a:t> operations pending,  (units = "count") Enable level = 1</a:t>
            </a:r>
          </a:p>
          <a:p>
            <a:r>
              <a:rPr lang="en-US" sz="1400" dirty="0" err="1"/>
              <a:t>AMOMaxuBytes</a:t>
            </a:r>
            <a:r>
              <a:rPr lang="en-US" sz="1400" dirty="0"/>
              <a:t>: Counts the number of bytes in </a:t>
            </a:r>
            <a:r>
              <a:rPr lang="en-US" sz="1400" dirty="0" err="1"/>
              <a:t>AMOMaxu</a:t>
            </a:r>
            <a:r>
              <a:rPr lang="en-US" sz="1400" dirty="0"/>
              <a:t> transactions,  (units = "bytes") Enable level = 1</a:t>
            </a:r>
          </a:p>
          <a:p>
            <a:r>
              <a:rPr lang="en-US" sz="1400" dirty="0" err="1"/>
              <a:t>AMOMaxuPending</a:t>
            </a:r>
            <a:r>
              <a:rPr lang="en-US" sz="1400" dirty="0"/>
              <a:t>: Counts the number of </a:t>
            </a:r>
            <a:r>
              <a:rPr lang="en-US" sz="1400" dirty="0" err="1"/>
              <a:t>AMOMaxu</a:t>
            </a:r>
            <a:r>
              <a:rPr lang="en-US" sz="1400" dirty="0"/>
              <a:t> operations pending,  (units = "count") Enable level = 1</a:t>
            </a:r>
          </a:p>
          <a:p>
            <a:r>
              <a:rPr lang="en-US" sz="1400" dirty="0" err="1"/>
              <a:t>AMOSwapBytes</a:t>
            </a:r>
            <a:r>
              <a:rPr lang="en-US" sz="1400" dirty="0"/>
              <a:t>: Counts the number of bytes in </a:t>
            </a:r>
            <a:r>
              <a:rPr lang="en-US" sz="1400" dirty="0" err="1"/>
              <a:t>AMOSwap</a:t>
            </a:r>
            <a:r>
              <a:rPr lang="en-US" sz="1400" dirty="0"/>
              <a:t> transactions,  (units = "bytes") Enable level = 1</a:t>
            </a:r>
          </a:p>
          <a:p>
            <a:r>
              <a:rPr lang="en-US" sz="1400" dirty="0" err="1"/>
              <a:t>AMOSwapPending</a:t>
            </a:r>
            <a:r>
              <a:rPr lang="en-US" sz="1400" dirty="0"/>
              <a:t>: Counts the number of </a:t>
            </a:r>
            <a:r>
              <a:rPr lang="en-US" sz="1400" dirty="0" err="1"/>
              <a:t>AMOSwap</a:t>
            </a:r>
            <a:r>
              <a:rPr lang="en-US" sz="1400" dirty="0"/>
              <a:t> operations pending,  (units = "count") Enable level = 1</a:t>
            </a:r>
          </a:p>
        </p:txBody>
      </p:sp>
    </p:spTree>
    <p:extLst>
      <p:ext uri="{BB962C8B-B14F-4D97-AF65-F5344CB8AC3E}">
        <p14:creationId xmlns:p14="http://schemas.microsoft.com/office/powerpoint/2010/main" val="28370327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6E94B-61BE-7C06-2FD2-61AFD6730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78D52-473A-5EC6-6FA0-92E959C67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Running Sample Experiments</a:t>
            </a:r>
            <a:br>
              <a:rPr lang="en-US" dirty="0"/>
            </a:br>
            <a:r>
              <a:rPr lang="en-US" dirty="0"/>
              <a:t>(Example1)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69CFAB-5316-2919-AF13-376BBC8368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3530" y="4470163"/>
            <a:ext cx="7111072" cy="401193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$&gt; riscv64-unknown-elf-gcc \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-march=rv32i -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mabi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=ilp32 \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-static -o ex1.exe ex1.c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$&gt; cd example1/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$&gt;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ex1.py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7768E8-1ABC-2B51-D1AB-AD171E22D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616" y="2356715"/>
            <a:ext cx="3644900" cy="2074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F59B69-68D3-705D-2322-C9875212F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6325" y="1562100"/>
            <a:ext cx="7804150" cy="47678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45B49B-4BC5-315D-3DDE-BBEC3211B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680" y="6622271"/>
            <a:ext cx="10073939" cy="3058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57273F-3238-ADD8-7E62-62AE3CE1E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50342" y="7324633"/>
            <a:ext cx="5388255" cy="1796085"/>
          </a:xfrm>
          <a:prstGeom prst="rect">
            <a:avLst/>
          </a:prstGeom>
        </p:spPr>
      </p:pic>
      <p:sp>
        <p:nvSpPr>
          <p:cNvPr id="10" name="Left Arrow 9">
            <a:extLst>
              <a:ext uri="{FF2B5EF4-FFF2-40B4-BE49-F238E27FC236}">
                <a16:creationId xmlns:a16="http://schemas.microsoft.com/office/drawing/2014/main" id="{EA97B464-81A0-95F9-AE4B-A313B7A30CFB}"/>
              </a:ext>
            </a:extLst>
          </p:cNvPr>
          <p:cNvSpPr/>
          <p:nvPr/>
        </p:nvSpPr>
        <p:spPr>
          <a:xfrm>
            <a:off x="6019800" y="9181214"/>
            <a:ext cx="2743200" cy="838200"/>
          </a:xfrm>
          <a:prstGeom prst="lef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BB29294-7EB1-AF68-3C6A-A847497BF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657330-D1A2-BF97-B4B8-CBECFE79EE72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>
          <a:blip r:embed="rId2"/>
          <a:stretch>
            <a:fillRect/>
          </a:stretch>
        </p:blipFill>
        <p:spPr>
          <a:xfrm>
            <a:off x="10972800" y="6716"/>
            <a:ext cx="6553200" cy="10308403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4D764B51-98E7-189A-0067-7A2C0A8710CF}"/>
              </a:ext>
            </a:extLst>
          </p:cNvPr>
          <p:cNvSpPr/>
          <p:nvPr/>
        </p:nvSpPr>
        <p:spPr>
          <a:xfrm>
            <a:off x="2990851" y="4838700"/>
            <a:ext cx="8610600" cy="9138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Change the cache clock frequency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1391F578-3412-5231-882E-3AEFB2519F91}"/>
              </a:ext>
            </a:extLst>
          </p:cNvPr>
          <p:cNvSpPr/>
          <p:nvPr/>
        </p:nvSpPr>
        <p:spPr>
          <a:xfrm>
            <a:off x="3009901" y="6515682"/>
            <a:ext cx="8610600" cy="9138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Change the size of the cache</a:t>
            </a:r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C950ECA5-2EB9-D13A-A9B8-00DF54E2F0A8}"/>
              </a:ext>
            </a:extLst>
          </p:cNvPr>
          <p:cNvSpPr/>
          <p:nvPr/>
        </p:nvSpPr>
        <p:spPr>
          <a:xfrm>
            <a:off x="12954000" y="6743700"/>
            <a:ext cx="4419600" cy="91381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Add a cache layer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A88ADAFF-A9E1-465B-3345-8FC1CF126802}"/>
              </a:ext>
            </a:extLst>
          </p:cNvPr>
          <p:cNvSpPr/>
          <p:nvPr/>
        </p:nvSpPr>
        <p:spPr>
          <a:xfrm>
            <a:off x="2324100" y="9066126"/>
            <a:ext cx="8610600" cy="9138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Change the backing memory performance</a:t>
            </a:r>
          </a:p>
        </p:txBody>
      </p:sp>
    </p:spTree>
    <p:extLst>
      <p:ext uri="{BB962C8B-B14F-4D97-AF65-F5344CB8AC3E}">
        <p14:creationId xmlns:p14="http://schemas.microsoft.com/office/powerpoint/2010/main" val="412226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06FF0-C5A1-D387-F6B5-3450802A3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Running Sample Experiments</a:t>
            </a:r>
            <a:br>
              <a:rPr lang="en-US" dirty="0"/>
            </a:br>
            <a:r>
              <a:rPr lang="en-US" dirty="0"/>
              <a:t>(Example1)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95B7C-72B0-AD26-97F7-65DC616246C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Change the Rev core clock frequency from 2.0GHz to 4.0Ghz</a:t>
            </a:r>
          </a:p>
          <a:p>
            <a:r>
              <a:rPr lang="en-US" dirty="0"/>
              <a:t>Rerun the example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$&gt;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ex1.py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2E656E-C70C-C125-E9E5-4981E77BA6D5}"/>
              </a:ext>
            </a:extLst>
          </p:cNvPr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CA7F7A-8C77-3243-57ED-7A6C79E67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6325" y="1562100"/>
            <a:ext cx="7804150" cy="4767885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DEF9B4AF-2A78-8218-8514-9B309F7FCCD7}"/>
              </a:ext>
            </a:extLst>
          </p:cNvPr>
          <p:cNvSpPr/>
          <p:nvPr/>
        </p:nvSpPr>
        <p:spPr>
          <a:xfrm>
            <a:off x="9211408" y="3848100"/>
            <a:ext cx="1447800" cy="609600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A4DEBC-10C2-E84C-703B-5F26B7D56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683" y="6317133"/>
            <a:ext cx="12092633" cy="377444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5569E2DE-7612-56B7-ED70-DE488BA6C050}"/>
              </a:ext>
            </a:extLst>
          </p:cNvPr>
          <p:cNvSpPr/>
          <p:nvPr/>
        </p:nvSpPr>
        <p:spPr>
          <a:xfrm flipH="1">
            <a:off x="7162800" y="9662746"/>
            <a:ext cx="1828800" cy="609600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2439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86536-9F88-9B1D-37A4-7FCB780FF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Running Sample Experiments</a:t>
            </a:r>
            <a:br>
              <a:rPr lang="en-US" dirty="0"/>
            </a:br>
            <a:r>
              <a:rPr lang="en-US" dirty="0"/>
              <a:t>(Example1)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6DACA-9DFE-04CC-380B-6A93DF165C2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Change the Rev core verbosity from 4 to 6</a:t>
            </a:r>
          </a:p>
          <a:p>
            <a:r>
              <a:rPr lang="en-US" dirty="0"/>
              <a:t>Rerun the example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$&gt;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ex1.py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20E3FE-CFF7-1F97-A35B-33D007C69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6325" y="1311757"/>
            <a:ext cx="7804150" cy="4767885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B6192997-D55B-1975-51B3-762AABE58A8C}"/>
              </a:ext>
            </a:extLst>
          </p:cNvPr>
          <p:cNvSpPr/>
          <p:nvPr/>
        </p:nvSpPr>
        <p:spPr>
          <a:xfrm>
            <a:off x="9242425" y="3122446"/>
            <a:ext cx="1447800" cy="609600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2B9BE9-42F2-7DED-AD96-23B8B1FD6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599" y="5029200"/>
            <a:ext cx="5446909" cy="46903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68ED33-75B7-511C-BDE0-CF5EBAD8C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816" y="6271847"/>
            <a:ext cx="6883003" cy="396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473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EC007-4744-42A9-D9C6-90D458CA7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Running Sample Experiments</a:t>
            </a:r>
            <a:br>
              <a:rPr lang="en-US" dirty="0"/>
            </a:br>
            <a:r>
              <a:rPr lang="en-US" dirty="0"/>
              <a:t>(Example1) cont.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BAA81A-C6D6-CC61-9C9D-FBD2228EC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2214841"/>
            <a:ext cx="11582400" cy="77651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55BB0A-74FA-1A78-0F7B-D0C95431D996}"/>
              </a:ext>
            </a:extLst>
          </p:cNvPr>
          <p:cNvSpPr txBox="1"/>
          <p:nvPr/>
        </p:nvSpPr>
        <p:spPr>
          <a:xfrm>
            <a:off x="15316200" y="7277100"/>
            <a:ext cx="274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** doing this for long running simulations will decrease simulation performance and generate GB’s of textual output</a:t>
            </a:r>
          </a:p>
        </p:txBody>
      </p:sp>
    </p:spTree>
    <p:extLst>
      <p:ext uri="{BB962C8B-B14F-4D97-AF65-F5344CB8AC3E}">
        <p14:creationId xmlns:p14="http://schemas.microsoft.com/office/powerpoint/2010/main" val="27910906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D1229-1526-2586-334E-CB9BAF579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if we want something more akin to a real system?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71AFEF-8FB3-BA66-C4E4-421F4ED77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445459"/>
            <a:ext cx="6248400" cy="75315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17BE67-91C4-B893-4676-4EE67C4CF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0" y="2445458"/>
            <a:ext cx="6943150" cy="75315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445CE4-E541-05A5-17A8-597C765B9192}"/>
              </a:ext>
            </a:extLst>
          </p:cNvPr>
          <p:cNvSpPr txBox="1"/>
          <p:nvPr/>
        </p:nvSpPr>
        <p:spPr>
          <a:xfrm>
            <a:off x="11591350" y="1801846"/>
            <a:ext cx="3572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ex1_memH.py</a:t>
            </a:r>
          </a:p>
        </p:txBody>
      </p:sp>
    </p:spTree>
    <p:extLst>
      <p:ext uri="{BB962C8B-B14F-4D97-AF65-F5344CB8AC3E}">
        <p14:creationId xmlns:p14="http://schemas.microsoft.com/office/powerpoint/2010/main" val="272395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3E28C-2CB0-647D-B91E-F52C707FA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1" y="307056"/>
            <a:ext cx="15773398" cy="1494790"/>
          </a:xfrm>
        </p:spPr>
        <p:txBody>
          <a:bodyPr>
            <a:normAutofit/>
          </a:bodyPr>
          <a:lstStyle/>
          <a:p>
            <a:r>
              <a:rPr lang="en-US" sz="6000" dirty="0"/>
              <a:t>Simple memory versus cached simulation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554AA1-6B70-045C-6647-810A79EBB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619500"/>
            <a:ext cx="3928534" cy="2209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57C995-F460-0122-F770-3745301AD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076" y="3180715"/>
            <a:ext cx="9684755" cy="377825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6113AC-70C1-0E2A-BDB9-45100BE02DF0}"/>
              </a:ext>
            </a:extLst>
          </p:cNvPr>
          <p:cNvCxnSpPr>
            <a:cxnSpLocks/>
          </p:cNvCxnSpPr>
          <p:nvPr/>
        </p:nvCxnSpPr>
        <p:spPr>
          <a:xfrm>
            <a:off x="7543800" y="1801846"/>
            <a:ext cx="0" cy="79898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E9CE972-1B33-2698-24D7-5A3D91065547}"/>
              </a:ext>
            </a:extLst>
          </p:cNvPr>
          <p:cNvSpPr/>
          <p:nvPr/>
        </p:nvSpPr>
        <p:spPr>
          <a:xfrm>
            <a:off x="3649139" y="2115727"/>
            <a:ext cx="2726255" cy="7804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ex1.py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ACF64D-0584-24C1-573F-91450C4288DD}"/>
              </a:ext>
            </a:extLst>
          </p:cNvPr>
          <p:cNvSpPr/>
          <p:nvPr/>
        </p:nvSpPr>
        <p:spPr>
          <a:xfrm>
            <a:off x="11588325" y="2115727"/>
            <a:ext cx="2726255" cy="7804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ex1_memH.py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F326F4A-F3FB-EC49-5A5C-76E3DDDFB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138" y="8572500"/>
            <a:ext cx="10512628" cy="98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047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94B68-D3B6-4E9A-09B7-26EBF78D6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 Many Core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FAA2A-69A3-62A1-91C6-0AEE81DC39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05000" y="2366010"/>
            <a:ext cx="8458200" cy="67894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$&gt; cd example2/</a:t>
            </a:r>
          </a:p>
          <a:p>
            <a:pPr marL="0" indent="0">
              <a:buNone/>
            </a:pPr>
            <a:r>
              <a:rPr lang="en-US" dirty="0"/>
              <a:t># -- Simple RV64GC example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$&gt;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many_core.py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-- Scale it up with tightly coupled cores: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$&gt;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--model-options=“--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numCores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=8” \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many_core.py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/>
              <a:t>SST Model options can be utilized for a variety of parameter passing methods that make constructing composable model inputs MUCH easier!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49E57F-C7BE-2519-C4DC-E265F4895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3892" y="2366010"/>
            <a:ext cx="7878815" cy="5199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05C37E-E58B-FAA7-5A01-96CC6DD09E15}"/>
              </a:ext>
            </a:extLst>
          </p:cNvPr>
          <p:cNvSpPr/>
          <p:nvPr/>
        </p:nvSpPr>
        <p:spPr>
          <a:xfrm>
            <a:off x="2980592" y="7890794"/>
            <a:ext cx="14706600" cy="1828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28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US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8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tactcomplabs</a:t>
            </a:r>
            <a:r>
              <a:rPr lang="en-US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/rev/blob/devel/test/rev-model-options-</a:t>
            </a:r>
            <a:r>
              <a:rPr lang="en-US" sz="28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config.py</a:t>
            </a:r>
            <a:endParaRPr lang="en-US" sz="28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8730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FE945-C12D-0A0D-6FC2-C71746B8A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1D5A8-96CE-C11C-9307-1FC7D74A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530" y="307056"/>
            <a:ext cx="9119870" cy="1494790"/>
          </a:xfrm>
        </p:spPr>
        <p:txBody>
          <a:bodyPr>
            <a:normAutofit fontScale="90000"/>
          </a:bodyPr>
          <a:lstStyle/>
          <a:p>
            <a:r>
              <a:rPr lang="en-US" dirty="0"/>
              <a:t>Rev Many Distributed Core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73612-870D-8BDB-C5AD-360803CE3F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05000" y="2366010"/>
            <a:ext cx="8458200" cy="67894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$&gt; cd example2/</a:t>
            </a:r>
          </a:p>
          <a:p>
            <a:pPr marL="0" indent="0">
              <a:buNone/>
            </a:pPr>
            <a:r>
              <a:rPr lang="en-US" dirty="0"/>
              <a:t># -- Simple RV64GC example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$&gt;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many_core_dist.py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-- Scale it up with distributed cores: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$&gt;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--model-options=“--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numCores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=4” \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many_core_dist.py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FE6404-A31B-F93A-9A81-1C4189C75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200" y="5999284"/>
            <a:ext cx="15683999" cy="40128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E35EC6-2BA5-A0D3-2C17-E41F8229B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9370" y="391506"/>
            <a:ext cx="5410200" cy="53692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52414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3EF01-2DED-7512-E5B7-5185C1340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530" y="307056"/>
            <a:ext cx="14530070" cy="1494790"/>
          </a:xfrm>
        </p:spPr>
        <p:txBody>
          <a:bodyPr wrap="square">
            <a:normAutofit/>
          </a:bodyPr>
          <a:lstStyle/>
          <a:p>
            <a:r>
              <a:rPr lang="en-US" dirty="0"/>
              <a:t>Rev </a:t>
            </a:r>
            <a:r>
              <a:rPr lang="en-US" dirty="0" err="1"/>
              <a:t>Pthreads</a:t>
            </a:r>
            <a:r>
              <a:rPr lang="en-US" dirty="0"/>
              <a:t> Example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50E8CF7-5FDD-CEB1-6241-DD7A0989CD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3530" y="2226515"/>
            <a:ext cx="8941435" cy="67894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$&gt; cd example3/</a:t>
            </a:r>
          </a:p>
          <a:p>
            <a:pPr marL="0" indent="0">
              <a:buNone/>
            </a:pPr>
            <a:r>
              <a:rPr lang="en-US" dirty="0"/>
              <a:t># -- Simple </a:t>
            </a:r>
            <a:r>
              <a:rPr lang="en-US" dirty="0" err="1"/>
              <a:t>Pthreads</a:t>
            </a:r>
            <a:r>
              <a:rPr lang="en-US" dirty="0"/>
              <a:t> example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$&gt;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pthread.py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-- Multi-hart example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$&gt;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--model-options=“--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numHarts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=4” \</a:t>
            </a:r>
          </a:p>
          <a:p>
            <a:pPr marL="0" indent="0"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pthread.py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-- Multi-core + multi-hart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$&gt;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--model-options=“--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numCores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=4 \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numHarts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=4”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pthread.py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test enables internal tracing mechanisms that make debugging applications much easier within Rev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B84111-8D67-AA33-E873-9679F4028F93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>
          <a:blip r:embed="rId2"/>
          <a:stretch>
            <a:fillRect/>
          </a:stretch>
        </p:blipFill>
        <p:spPr>
          <a:xfrm>
            <a:off x="12268200" y="618813"/>
            <a:ext cx="5257800" cy="9516384"/>
          </a:xfrm>
          <a:prstGeom prst="rect">
            <a:avLst/>
          </a:prstGeom>
          <a:noFill/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3C60E692-9852-9907-3A49-BE112E28403A}"/>
              </a:ext>
            </a:extLst>
          </p:cNvPr>
          <p:cNvSpPr/>
          <p:nvPr/>
        </p:nvSpPr>
        <p:spPr>
          <a:xfrm>
            <a:off x="9829800" y="6515100"/>
            <a:ext cx="2579077" cy="685800"/>
          </a:xfrm>
          <a:prstGeom prst="rightArrow">
            <a:avLst>
              <a:gd name="adj1" fmla="val 36813"/>
              <a:gd name="adj2" fmla="val 50000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6FF6CF34-485B-6F1F-A117-44AC0164B74B}"/>
              </a:ext>
            </a:extLst>
          </p:cNvPr>
          <p:cNvSpPr/>
          <p:nvPr/>
        </p:nvSpPr>
        <p:spPr>
          <a:xfrm>
            <a:off x="9829800" y="9410700"/>
            <a:ext cx="2579077" cy="685800"/>
          </a:xfrm>
          <a:prstGeom prst="rightArrow">
            <a:avLst>
              <a:gd name="adj1" fmla="val 36813"/>
              <a:gd name="adj2" fmla="val 50000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229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1BA2A-4EA8-A45A-0E23-7513D455D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 </a:t>
            </a:r>
            <a:r>
              <a:rPr lang="en-US" dirty="0" err="1"/>
              <a:t>Pthreads</a:t>
            </a:r>
            <a:r>
              <a:rPr lang="en-US" dirty="0"/>
              <a:t> Tracing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0BE98C-29A8-4D8A-5184-06D5162DB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1398652"/>
            <a:ext cx="8915400" cy="85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369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CC01-79D1-71BB-A43D-9C4F31377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Extending Rev with Custom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8216B-38C8-5E46-1014-E40DE9F8213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Extending Rev with new instructions can be done in two ways: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Modify Rev and add a new instruction table + implementation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Construct a coprocessor subcomponent model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 this tutorial, we will focus on the internal instruction tables</a:t>
            </a:r>
          </a:p>
          <a:p>
            <a:r>
              <a:rPr lang="en-US" dirty="0"/>
              <a:t>This is analogous to any standard RISC-V extension</a:t>
            </a:r>
          </a:p>
          <a:p>
            <a:endParaRPr lang="en-US" dirty="0"/>
          </a:p>
          <a:p>
            <a:r>
              <a:rPr lang="en-US" dirty="0"/>
              <a:t>Pro: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Requires minimal code efforts</a:t>
            </a:r>
          </a:p>
          <a:p>
            <a:r>
              <a:rPr lang="en-US" dirty="0"/>
              <a:t>Con: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Limits the extension to basic register-to-register operations and CSR manipulations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Does not permit asynchronous execution with the core (this method becomes a primary piece of the pipeline) </a:t>
            </a:r>
          </a:p>
        </p:txBody>
      </p:sp>
    </p:spTree>
    <p:extLst>
      <p:ext uri="{BB962C8B-B14F-4D97-AF65-F5344CB8AC3E}">
        <p14:creationId xmlns:p14="http://schemas.microsoft.com/office/powerpoint/2010/main" val="1387548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3545C-D46E-1C26-4495-3ED25DEB7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condensed examples: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EDF1E2-3685-D4A2-328C-61BEB9F11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394" y="1409700"/>
            <a:ext cx="15289118" cy="8381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68B4DC2-C123-C23F-89FE-B91ED24D778A}"/>
              </a:ext>
            </a:extLst>
          </p:cNvPr>
          <p:cNvSpPr/>
          <p:nvPr/>
        </p:nvSpPr>
        <p:spPr>
          <a:xfrm>
            <a:off x="4953000" y="5105400"/>
            <a:ext cx="5414447" cy="44195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Single CPU </a:t>
            </a:r>
            <a:r>
              <a:rPr lang="en-US" sz="2800" dirty="0" err="1"/>
              <a:t>Vanadis</a:t>
            </a:r>
            <a:r>
              <a:rPr lang="en-US" sz="2800" dirty="0"/>
              <a:t> Simulation</a:t>
            </a:r>
          </a:p>
          <a:p>
            <a:pPr algn="ctr"/>
            <a:endParaRPr lang="en-US" sz="2800" dirty="0"/>
          </a:p>
          <a:p>
            <a:pPr marL="285750" indent="-285750" algn="l">
              <a:buFontTx/>
              <a:buChar char="-"/>
            </a:pPr>
            <a:r>
              <a:rPr lang="en-US" sz="2800" dirty="0" err="1"/>
              <a:t>Vanadis</a:t>
            </a:r>
            <a:r>
              <a:rPr lang="en-US" sz="2800" dirty="0"/>
              <a:t> CPU</a:t>
            </a:r>
          </a:p>
          <a:p>
            <a:pPr marL="285750" indent="-285750" algn="l">
              <a:buFontTx/>
              <a:buChar char="-"/>
            </a:pPr>
            <a:r>
              <a:rPr lang="en-US" sz="2800" dirty="0"/>
              <a:t>TLB</a:t>
            </a:r>
          </a:p>
          <a:p>
            <a:pPr marL="285750" indent="-285750" algn="l">
              <a:buFontTx/>
              <a:buChar char="-"/>
            </a:pPr>
            <a:r>
              <a:rPr lang="en-US" sz="2800" dirty="0"/>
              <a:t>MMU</a:t>
            </a:r>
          </a:p>
          <a:p>
            <a:pPr marL="285750" indent="-285750" algn="l">
              <a:buFontTx/>
              <a:buChar char="-"/>
            </a:pPr>
            <a:r>
              <a:rPr lang="en-US" sz="2800" dirty="0"/>
              <a:t>Directory Controller</a:t>
            </a:r>
          </a:p>
          <a:p>
            <a:pPr marL="285750" indent="-285750" algn="l">
              <a:buFontTx/>
              <a:buChar char="-"/>
            </a:pPr>
            <a:r>
              <a:rPr lang="en-US" sz="2800" dirty="0"/>
              <a:t>Backing memory store</a:t>
            </a:r>
          </a:p>
        </p:txBody>
      </p:sp>
    </p:spTree>
    <p:extLst>
      <p:ext uri="{BB962C8B-B14F-4D97-AF65-F5344CB8AC3E}">
        <p14:creationId xmlns:p14="http://schemas.microsoft.com/office/powerpoint/2010/main" val="8755869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ECDB6-4C02-653B-62EC-07FE262FF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Steps to Modify Rev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350C6-1AC8-5420-AE03-65837568352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Add an instruction extension header file with table entries and instruction methods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the encoding table values via the base factory class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Implement each new instruction method using the available class public members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Implement the new instruction as an available extension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Test it!</a:t>
            </a:r>
          </a:p>
        </p:txBody>
      </p:sp>
    </p:spTree>
    <p:extLst>
      <p:ext uri="{BB962C8B-B14F-4D97-AF65-F5344CB8AC3E}">
        <p14:creationId xmlns:p14="http://schemas.microsoft.com/office/powerpoint/2010/main" val="36071234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B0C58-EDA7-0E38-9C02-41E37B8EA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an instruction header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077C5-69FA-5BFD-6BD0-12FECB50EC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Add a new instruction header to be consumed by the Rev crack, decode and execution interfaces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~/include/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insns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/*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For this, we will create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XIPDPS.h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/>
              <a:t>Add the header to the list of all instruction headers 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AllRevInstTables.h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23386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41E1D-D38E-C7AA-4B2A-75AA9F78DD4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06388"/>
            <a:ext cx="16535400" cy="1495425"/>
          </a:xfrm>
        </p:spPr>
        <p:txBody>
          <a:bodyPr/>
          <a:lstStyle/>
          <a:p>
            <a:r>
              <a:rPr lang="en-US" dirty="0"/>
              <a:t>Add the encoding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B0A23-9D67-216D-127E-FB6256396A8F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381000" y="1409700"/>
            <a:ext cx="17754600" cy="8602663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namespace SST::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RevCPU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class XIPDPS : public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RevExt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struct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XIPDPSInstDefaults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RevInstDefaults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XIPDPSInstDefaults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() {</a:t>
            </a:r>
          </a:p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SetOpcode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( 0b0001011 );</a:t>
            </a:r>
          </a:p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SetrdClass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RevRegClass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RegGPR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);</a:t>
            </a:r>
          </a:p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     Setrs1Class(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RevRegClass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RegGPR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);</a:t>
            </a:r>
          </a:p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     Setrs2Class(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RevRegClass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RegGPR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);</a:t>
            </a:r>
          </a:p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 };</a:t>
            </a:r>
          </a:p>
          <a:p>
            <a:pPr marL="0" indent="0"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std::vector&lt;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RevInstEntry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XIPDPSTable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= {</a:t>
            </a:r>
          </a:p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XIPDPSInstDefaults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SetMnemonic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("inst1 %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, %rs1, %rs2").SetFunct3(0b000).SetFunct2or7( 0b0000000000 ).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SetImplFunc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(inst1),</a:t>
            </a:r>
          </a:p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XIPDPSInstDefaults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SetMnemonic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("inst2 %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, %rs1, %rs2").SetFunct3(0b000).SetFunct2or7( 0b0000000001 ).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SetImplFunc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(inst2),</a:t>
            </a:r>
          </a:p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 };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public: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XIPDPS( const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RevFeature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* Feature,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RevMem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RevMem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SST::Output* Output )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: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RevExt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 "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XForza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", Feature,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RevMem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Output ) {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SetTable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 std::move(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XIPDPSTable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 );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};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2022AA70-04E0-B09B-BF21-28F89EC3EEBE}"/>
              </a:ext>
            </a:extLst>
          </p:cNvPr>
          <p:cNvSpPr/>
          <p:nvPr/>
        </p:nvSpPr>
        <p:spPr>
          <a:xfrm>
            <a:off x="4114800" y="1409701"/>
            <a:ext cx="7010400" cy="1142999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New instruction extension class!</a:t>
            </a: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87A09E22-3B54-0DB9-8D09-0DB5242F54A8}"/>
              </a:ext>
            </a:extLst>
          </p:cNvPr>
          <p:cNvSpPr/>
          <p:nvPr/>
        </p:nvSpPr>
        <p:spPr>
          <a:xfrm>
            <a:off x="5864469" y="3084513"/>
            <a:ext cx="7010400" cy="1142999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Instruction default values</a:t>
            </a: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B6144775-8738-63FD-D43D-B0865CFD3267}"/>
              </a:ext>
            </a:extLst>
          </p:cNvPr>
          <p:cNvSpPr/>
          <p:nvPr/>
        </p:nvSpPr>
        <p:spPr>
          <a:xfrm rot="1297019">
            <a:off x="10174810" y="7310610"/>
            <a:ext cx="7010400" cy="1142999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CXX Factory to construct individual instruction entries</a:t>
            </a: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3F534B37-2C24-D4BC-E256-5C7843F1FEC3}"/>
              </a:ext>
            </a:extLst>
          </p:cNvPr>
          <p:cNvSpPr/>
          <p:nvPr/>
        </p:nvSpPr>
        <p:spPr>
          <a:xfrm>
            <a:off x="6438900" y="7505700"/>
            <a:ext cx="4686300" cy="1142999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Register the extension with Rev</a:t>
            </a:r>
          </a:p>
        </p:txBody>
      </p:sp>
    </p:spTree>
    <p:extLst>
      <p:ext uri="{BB962C8B-B14F-4D97-AF65-F5344CB8AC3E}">
        <p14:creationId xmlns:p14="http://schemas.microsoft.com/office/powerpoint/2010/main" val="162556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79A2C-88C1-992B-8079-EFA38F507977}"/>
              </a:ext>
            </a:extLst>
          </p:cNvPr>
          <p:cNvSpPr txBox="1">
            <a:spLocks/>
          </p:cNvSpPr>
          <p:nvPr/>
        </p:nvSpPr>
        <p:spPr>
          <a:xfrm>
            <a:off x="0" y="306388"/>
            <a:ext cx="16535400" cy="1054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85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Adding the instruction 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E816D-0C87-8512-903C-02B8E220A5C7}"/>
              </a:ext>
            </a:extLst>
          </p:cNvPr>
          <p:cNvSpPr txBox="1">
            <a:spLocks/>
          </p:cNvSpPr>
          <p:nvPr/>
        </p:nvSpPr>
        <p:spPr>
          <a:xfrm>
            <a:off x="381000" y="2247900"/>
            <a:ext cx="17526000" cy="77644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class XIPDPS : public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RevExt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 static bool inst1( const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RevFeature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* F,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RevRegFile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* R,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RevMem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* M, const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RevInst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&amp; Inst ) {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R-&gt;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SetX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Inst.Rd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(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R-&gt;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GetX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&lt;uint64_t&gt;(Inst.rs1) * R-&gt;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GetX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&lt;uint64_t&gt;(Inst.rs2) + 4) );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   R-&gt;cost += M-&gt;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RandCost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( F-&gt;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GetMinCost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(), F-&gt;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GetMaxCost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() );</a:t>
            </a: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   R-&gt;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AdvancePC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( Inst );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static bool inst2( const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RevFeature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* F,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RevRegFile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* R,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RevMem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* M, const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RevInst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&amp; Inst ) {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  R-&gt;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SetX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Inst.Rd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(R-&gt;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GetX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&lt;uint64_t&gt;(Inst.rs1) |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R-&gt;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GetX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&lt;uint64_t&gt;(Inst.rs1) &amp;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(~R-&gt;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GetX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&lt;uint64_t&gt;(Inst.rs2)))) );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  R-&gt;cost += M-&gt;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RandCost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 F-&gt;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GetMinCost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(), F-&gt;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GetMaxCost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() );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  R-&gt;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AdvancePC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 Inst );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99F45A-84A2-A960-3EB1-73D0FF7EEB95}"/>
              </a:ext>
            </a:extLst>
          </p:cNvPr>
          <p:cNvSpPr/>
          <p:nvPr/>
        </p:nvSpPr>
        <p:spPr>
          <a:xfrm>
            <a:off x="5709138" y="9410700"/>
            <a:ext cx="12573000" cy="876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See ~/include/</a:t>
            </a:r>
            <a:r>
              <a:rPr lang="en-US" sz="28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RevInstHelpers.h</a:t>
            </a:r>
            <a:r>
              <a:rPr lang="en-US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 for more info on interfaces</a:t>
            </a: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520431CA-E0C0-6978-905A-07435D565942}"/>
              </a:ext>
            </a:extLst>
          </p:cNvPr>
          <p:cNvSpPr/>
          <p:nvPr/>
        </p:nvSpPr>
        <p:spPr>
          <a:xfrm rot="20408725">
            <a:off x="12394294" y="1504937"/>
            <a:ext cx="4067908" cy="1142999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All instructions have the same interface </a:t>
            </a:r>
            <a:r>
              <a:rPr lang="en-US" b="1" i="1" dirty="0" err="1"/>
              <a:t>args</a:t>
            </a:r>
            <a:endParaRPr lang="en-US" b="1" i="1" dirty="0"/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8F39241D-F228-FB38-E6D9-7E3B80B294A8}"/>
              </a:ext>
            </a:extLst>
          </p:cNvPr>
          <p:cNvSpPr/>
          <p:nvPr/>
        </p:nvSpPr>
        <p:spPr>
          <a:xfrm>
            <a:off x="12801600" y="3620642"/>
            <a:ext cx="4648200" cy="1142999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Use the templated </a:t>
            </a:r>
            <a:r>
              <a:rPr lang="en-US" b="1" i="1" dirty="0" err="1"/>
              <a:t>GetX</a:t>
            </a:r>
            <a:r>
              <a:rPr lang="en-US" b="1" i="1" dirty="0"/>
              <a:t>/</a:t>
            </a:r>
            <a:r>
              <a:rPr lang="en-US" b="1" i="1" dirty="0" err="1"/>
              <a:t>SetX</a:t>
            </a:r>
            <a:r>
              <a:rPr lang="en-US" b="1" i="1" dirty="0"/>
              <a:t> interfaces to read/write registers in the correct bit space</a:t>
            </a: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4267A673-E083-BB39-976B-45A2BA0AF3B7}"/>
              </a:ext>
            </a:extLst>
          </p:cNvPr>
          <p:cNvSpPr/>
          <p:nvPr/>
        </p:nvSpPr>
        <p:spPr>
          <a:xfrm>
            <a:off x="11430000" y="4643234"/>
            <a:ext cx="6019800" cy="1142999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Advance the instruction cost and the PC!</a:t>
            </a:r>
          </a:p>
        </p:txBody>
      </p:sp>
    </p:spTree>
    <p:extLst>
      <p:ext uri="{BB962C8B-B14F-4D97-AF65-F5344CB8AC3E}">
        <p14:creationId xmlns:p14="http://schemas.microsoft.com/office/powerpoint/2010/main" val="126422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80B8A-228E-3C18-6262-D3409DCC2AFA}"/>
              </a:ext>
            </a:extLst>
          </p:cNvPr>
          <p:cNvSpPr txBox="1">
            <a:spLocks/>
          </p:cNvSpPr>
          <p:nvPr/>
        </p:nvSpPr>
        <p:spPr>
          <a:xfrm>
            <a:off x="0" y="306388"/>
            <a:ext cx="18288000" cy="21082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85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Implement the instruction as an available extension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A2EF2-D75A-1BD2-DAF5-76C9A6D27E06}"/>
              </a:ext>
            </a:extLst>
          </p:cNvPr>
          <p:cNvSpPr txBox="1">
            <a:spLocks/>
          </p:cNvSpPr>
          <p:nvPr/>
        </p:nvSpPr>
        <p:spPr>
          <a:xfrm>
            <a:off x="381000" y="2247900"/>
            <a:ext cx="4648200" cy="77644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//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RevFeature.h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enum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RevFeatureType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: uint32_t {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RV_XIPDPS = 1 &lt;&lt; 23,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};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71327B-18C1-0D0B-984E-C2F1205B2AAD}"/>
              </a:ext>
            </a:extLst>
          </p:cNvPr>
          <p:cNvSpPr txBox="1">
            <a:spLocks/>
          </p:cNvSpPr>
          <p:nvPr/>
        </p:nvSpPr>
        <p:spPr>
          <a:xfrm>
            <a:off x="5562600" y="2247900"/>
            <a:ext cx="12192000" cy="77644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//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RevFeature.cc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static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constexpr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std::tuple&lt;std::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string_view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uint64_t, uint64_t, uint64_t, uint64_t, uint32_t&gt; table[] = {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{ "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Xipdps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",     1, 0,  1, 1, RV_I | RV_M | RV_ZMMUL | RV_ZAAMO |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				  RV_ZALRSC | RV_F | RV_D | RV_ZICSR |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RV_ZIFENCEI | RV_ZICNTR | RV_ZICSR |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RV_XIPDPS       },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};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07DC4F-1715-AFC7-1012-CB239A0223FD}"/>
              </a:ext>
            </a:extLst>
          </p:cNvPr>
          <p:cNvSpPr/>
          <p:nvPr/>
        </p:nvSpPr>
        <p:spPr>
          <a:xfrm>
            <a:off x="7010400" y="6667500"/>
            <a:ext cx="9296400" cy="1905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Just as in GCC and LLVM, Rev supports add “default” sets of extensions that automatically enable the correct flavor of RISC-V</a:t>
            </a:r>
          </a:p>
        </p:txBody>
      </p:sp>
    </p:spTree>
    <p:extLst>
      <p:ext uri="{BB962C8B-B14F-4D97-AF65-F5344CB8AC3E}">
        <p14:creationId xmlns:p14="http://schemas.microsoft.com/office/powerpoint/2010/main" val="5740022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D33D8-5C3E-3A70-0AA0-CEBDB8122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93042-C8A7-43A1-CD45-B1F4AE438E65}"/>
              </a:ext>
            </a:extLst>
          </p:cNvPr>
          <p:cNvSpPr txBox="1">
            <a:spLocks/>
          </p:cNvSpPr>
          <p:nvPr/>
        </p:nvSpPr>
        <p:spPr>
          <a:xfrm>
            <a:off x="0" y="306388"/>
            <a:ext cx="18288000" cy="21082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85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Implement the instruction as an available extension cont.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987072B-F9E8-A7AB-4F7D-E61BB3C9B42D}"/>
              </a:ext>
            </a:extLst>
          </p:cNvPr>
          <p:cNvSpPr txBox="1">
            <a:spLocks/>
          </p:cNvSpPr>
          <p:nvPr/>
        </p:nvSpPr>
        <p:spPr>
          <a:xfrm>
            <a:off x="1447800" y="2224941"/>
            <a:ext cx="16306800" cy="77644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//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RevCore.cc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bool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RevCore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SeedInstTable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() try {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…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// XIPDPS Extension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if( feature-&gt;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IsModeEnabled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 RV_XIPDPS ) ) {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EnableExt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 new XIPDPS( feature, mem, output ) );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return true;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} catch( ... ) {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return false;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87659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2043A-5253-0131-A32F-5FFDCB38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E8190-B504-78F4-72D2-481DA790D3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David Donofrio: </a:t>
            </a:r>
            <a:r>
              <a:rPr lang="en-US" dirty="0">
                <a:hlinkClick r:id="rId2"/>
              </a:rPr>
              <a:t>ddonofrio@tactcomplabs.com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John Leidel: </a:t>
            </a:r>
            <a:r>
              <a:rPr lang="en-US" dirty="0">
                <a:hlinkClick r:id="rId3"/>
              </a:rPr>
              <a:t>jleidel@tactcomplabs.com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Other resources: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https://github.com/tactcomplabs/sst-bench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https://github.com/tactcomplabs/sst-ext-tests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https://github.com/tactcomplabs/verilator-sst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https://github.com/tactcomplabs/sst-data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3757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04251-3E2F-A8B0-41C7-2FEE1BE1A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5771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AC08C-BD19-8F46-D519-410664794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Expand the condensed tests for full simulations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B64860-91DB-164B-7054-FA221A666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43300"/>
            <a:ext cx="18292910" cy="7472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BB7D9FB-8D2C-51EB-58A1-9666FD4E6622}"/>
              </a:ext>
            </a:extLst>
          </p:cNvPr>
          <p:cNvSpPr/>
          <p:nvPr/>
        </p:nvSpPr>
        <p:spPr>
          <a:xfrm>
            <a:off x="1295400" y="5143500"/>
            <a:ext cx="15392400" cy="2019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20 CPU </a:t>
            </a:r>
            <a:r>
              <a:rPr lang="en-US" sz="2800" dirty="0" err="1"/>
              <a:t>Vanadis</a:t>
            </a:r>
            <a:r>
              <a:rPr lang="en-US" sz="2800" dirty="0"/>
              <a:t> Simulation</a:t>
            </a:r>
          </a:p>
          <a:p>
            <a:pPr algn="ctr"/>
            <a:r>
              <a:rPr lang="en-US" sz="2800" dirty="0"/>
              <a:t>https://</a:t>
            </a:r>
            <a:r>
              <a:rPr lang="en-US" sz="2800" dirty="0" err="1"/>
              <a:t>github.com</a:t>
            </a:r>
            <a:r>
              <a:rPr lang="en-US" sz="2800" dirty="0"/>
              <a:t>/</a:t>
            </a:r>
            <a:r>
              <a:rPr lang="en-US" sz="2800" dirty="0" err="1"/>
              <a:t>sstsimulator</a:t>
            </a:r>
            <a:r>
              <a:rPr lang="en-US" sz="2800" dirty="0"/>
              <a:t>/</a:t>
            </a:r>
            <a:r>
              <a:rPr lang="en-US" sz="2800" dirty="0" err="1"/>
              <a:t>sst</a:t>
            </a:r>
            <a:r>
              <a:rPr lang="en-US" sz="2800" dirty="0"/>
              <a:t>-elements/blob/master/</a:t>
            </a:r>
            <a:r>
              <a:rPr lang="en-US" sz="2800" dirty="0" err="1"/>
              <a:t>src</a:t>
            </a:r>
            <a:r>
              <a:rPr lang="en-US" sz="2800" dirty="0"/>
              <a:t>/</a:t>
            </a:r>
            <a:r>
              <a:rPr lang="en-US" sz="2800" dirty="0" err="1"/>
              <a:t>sst</a:t>
            </a:r>
            <a:r>
              <a:rPr lang="en-US" sz="2800" dirty="0"/>
              <a:t>/elements/</a:t>
            </a:r>
            <a:r>
              <a:rPr lang="en-US" sz="2800" dirty="0" err="1"/>
              <a:t>vanadis</a:t>
            </a:r>
            <a:r>
              <a:rPr lang="en-US" sz="2800" dirty="0"/>
              <a:t>/tests/</a:t>
            </a:r>
            <a:r>
              <a:rPr lang="en-US" sz="2800" dirty="0" err="1"/>
              <a:t>basic_vanadis.py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0194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B16F0-330C-FA5F-53AB-B7CA4BED1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CCF8E09-4E43-0398-023A-8F2759883D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000" y="2596542"/>
            <a:ext cx="8661400" cy="3159198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 marR="5080">
              <a:lnSpc>
                <a:spcPts val="8090"/>
              </a:lnSpc>
              <a:spcBef>
                <a:spcPts val="335"/>
              </a:spcBef>
            </a:pPr>
            <a:r>
              <a:rPr lang="en-US" spc="340" dirty="0"/>
              <a:t>Simulation Workflow</a:t>
            </a:r>
            <a:br>
              <a:rPr lang="en-US" spc="340" dirty="0"/>
            </a:br>
            <a:r>
              <a:rPr lang="en-US" spc="340" dirty="0"/>
              <a:t>(30 min)</a:t>
            </a:r>
            <a:endParaRPr spc="250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0214B83-1BDF-88F9-9948-C968EF1FACAD}"/>
              </a:ext>
            </a:extLst>
          </p:cNvPr>
          <p:cNvSpPr txBox="1"/>
          <p:nvPr/>
        </p:nvSpPr>
        <p:spPr>
          <a:xfrm>
            <a:off x="1640109" y="8830152"/>
            <a:ext cx="3227705" cy="4273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245" dirty="0">
                <a:latin typeface="Arial"/>
                <a:cs typeface="Arial"/>
              </a:rPr>
              <a:t>tactcomplabs.com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9FE5A7-F51B-1712-0361-0CA881FF4EFF}"/>
              </a:ext>
            </a:extLst>
          </p:cNvPr>
          <p:cNvSpPr txBox="1"/>
          <p:nvPr/>
        </p:nvSpPr>
        <p:spPr>
          <a:xfrm>
            <a:off x="990600" y="5905500"/>
            <a:ext cx="518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John Leidel</a:t>
            </a:r>
          </a:p>
          <a:p>
            <a:r>
              <a:rPr lang="en-US" sz="2400" b="1" i="1" dirty="0"/>
              <a:t>David Donofrio</a:t>
            </a:r>
          </a:p>
        </p:txBody>
      </p:sp>
    </p:spTree>
    <p:extLst>
      <p:ext uri="{BB962C8B-B14F-4D97-AF65-F5344CB8AC3E}">
        <p14:creationId xmlns:p14="http://schemas.microsoft.com/office/powerpoint/2010/main" val="3239459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87A1CC-B773-E5C6-ABD6-3BC6FC85C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SST Python Program Options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C99CBC-A1AE-D850-589B-6154F715C0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sst</a:t>
            </a:r>
            <a:r>
              <a:rPr lang="en-US" dirty="0"/>
              <a:t> Python module can query and set global program options</a:t>
            </a:r>
          </a:p>
          <a:p>
            <a:r>
              <a:rPr lang="en-US" dirty="0"/>
              <a:t>Python scripts can retrieve the entire set of global program options (including the default values) as a dictionary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Often useful for ensuring the user input and/or configuration options are valid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Python scripts may also enable or override the program options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A46C4D-EF27-9A7E-EB52-404B871A6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4381500"/>
            <a:ext cx="11895165" cy="23766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4CF464-D593-E7D9-B262-B0148546A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235" y="7702459"/>
            <a:ext cx="11895165" cy="247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009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87A1CC-B773-E5C6-ABD6-3BC6FC85C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SST Python Model Options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C99CBC-A1AE-D850-589B-6154F715C0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SST also provides an interface to pass command line arguments to the Python environment</a:t>
            </a:r>
          </a:p>
          <a:p>
            <a:r>
              <a:rPr lang="en-US" dirty="0"/>
              <a:t>This requires the </a:t>
            </a:r>
            <a:r>
              <a:rPr lang="en-US" b="1" dirty="0">
                <a:latin typeface="Courier" pitchFamily="2" charset="0"/>
              </a:rPr>
              <a:t>--model-options=“opt1 opt2”</a:t>
            </a:r>
            <a:r>
              <a:rPr lang="en-US" dirty="0"/>
              <a:t> option</a:t>
            </a:r>
          </a:p>
          <a:p>
            <a:r>
              <a:rPr lang="en-US" dirty="0"/>
              <a:t>This requires the Python script to utilize the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en-US" dirty="0"/>
              <a:t> module, which provides the </a:t>
            </a:r>
            <a:r>
              <a:rPr lang="en-US" b="1" dirty="0" err="1">
                <a:latin typeface="Courier" pitchFamily="2" charset="0"/>
              </a:rPr>
              <a:t>argc</a:t>
            </a:r>
            <a:r>
              <a:rPr lang="en-US" dirty="0"/>
              <a:t>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dirty="0"/>
              <a:t> lists</a:t>
            </a:r>
          </a:p>
          <a:p>
            <a:r>
              <a:rPr lang="en-US" dirty="0"/>
              <a:t>This allows users to build reusable Python scripts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94FC6B-1D5F-DC2D-0C96-04972774F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5569907"/>
            <a:ext cx="13691048" cy="41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51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5118</TotalTime>
  <Words>4867</Words>
  <Application>Microsoft Macintosh PowerPoint</Application>
  <PresentationFormat>Custom</PresentationFormat>
  <Paragraphs>584</Paragraphs>
  <Slides>57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Courier</vt:lpstr>
      <vt:lpstr>Courier New</vt:lpstr>
      <vt:lpstr>Office Theme</vt:lpstr>
      <vt:lpstr>Architecture Exploration (15 min)</vt:lpstr>
      <vt:lpstr>SST Architecture Exploration</vt:lpstr>
      <vt:lpstr>What is the performance of the memory system under the this access pattern?</vt:lpstr>
      <vt:lpstr>Trace Example</vt:lpstr>
      <vt:lpstr>Start with condensed examples:</vt:lpstr>
      <vt:lpstr>Expand the condensed tests for full simulations</vt:lpstr>
      <vt:lpstr>Simulation Workflow (30 min)</vt:lpstr>
      <vt:lpstr>SST Python Program Options</vt:lpstr>
      <vt:lpstr>SST Python Model Options</vt:lpstr>
      <vt:lpstr>Example Python Model Options</vt:lpstr>
      <vt:lpstr>Expanding Python Inputs</vt:lpstr>
      <vt:lpstr>Expanded Python Output</vt:lpstr>
      <vt:lpstr>SST JSON Inputs</vt:lpstr>
      <vt:lpstr>SST JSON Format</vt:lpstr>
      <vt:lpstr>Converting Between SST Formats</vt:lpstr>
      <vt:lpstr>Parallel Execution Tuning</vt:lpstr>
      <vt:lpstr>Parallel Graph Loading</vt:lpstr>
      <vt:lpstr>Converting Between Sequential and Parallel Graphs</vt:lpstr>
      <vt:lpstr>Sample Parallel Conversion</vt:lpstr>
      <vt:lpstr>Sample Parallel Conversion Output</vt:lpstr>
      <vt:lpstr>Sample Parallel Execution</vt:lpstr>
      <vt:lpstr>Experimental Methodologies</vt:lpstr>
      <vt:lpstr>Modeling RISC-V Architectures with Rev (60 min)</vt:lpstr>
      <vt:lpstr>Rev Section Overview</vt:lpstr>
      <vt:lpstr>What is Rev?</vt:lpstr>
      <vt:lpstr>Rev Features</vt:lpstr>
      <vt:lpstr>Rev Extensibility</vt:lpstr>
      <vt:lpstr>Rev extensibility</vt:lpstr>
      <vt:lpstr>Rev extensibility</vt:lpstr>
      <vt:lpstr>Rev architecture overview</vt:lpstr>
      <vt:lpstr>Rev Architecture</vt:lpstr>
      <vt:lpstr>Rev Architecture Cont.</vt:lpstr>
      <vt:lpstr>Building Rev</vt:lpstr>
      <vt:lpstr>Building Experiments</vt:lpstr>
      <vt:lpstr>Building Experiments cont.</vt:lpstr>
      <vt:lpstr>Building Rev Simulation Inputs</vt:lpstr>
      <vt:lpstr>Building Rev Simulation Inputs cont.</vt:lpstr>
      <vt:lpstr>Rev Statistics</vt:lpstr>
      <vt:lpstr>Running Sample Experiments (Example1)</vt:lpstr>
      <vt:lpstr>Running Sample Experiments (Example1) cont.</vt:lpstr>
      <vt:lpstr>Running Sample Experiments (Example1) cont.</vt:lpstr>
      <vt:lpstr>Running Sample Experiments (Example1) cont.</vt:lpstr>
      <vt:lpstr>What if we want something more akin to a real system? </vt:lpstr>
      <vt:lpstr>Simple memory versus cached simulation</vt:lpstr>
      <vt:lpstr>Rev Many Core Example</vt:lpstr>
      <vt:lpstr>Rev Many Distributed Core Example</vt:lpstr>
      <vt:lpstr>Rev Pthreads Example</vt:lpstr>
      <vt:lpstr>Rev Pthreads Tracing</vt:lpstr>
      <vt:lpstr>Extending Rev with Custom Instructions</vt:lpstr>
      <vt:lpstr>Steps to Modify Rev</vt:lpstr>
      <vt:lpstr>Add an instruction header</vt:lpstr>
      <vt:lpstr>Add the encoding table</vt:lpstr>
      <vt:lpstr>PowerPoint Presentation</vt:lpstr>
      <vt:lpstr>PowerPoint Presentation</vt:lpstr>
      <vt:lpstr>PowerPoint Presentation</vt:lpstr>
      <vt:lpstr>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Red Modern Key Metrics for Evaluating Market Potential Presentation</dc:title>
  <dc:creator>Liz</dc:creator>
  <cp:keywords>DAFRsVxqgbQ,BAE7DuUn0Q0</cp:keywords>
  <cp:lastModifiedBy>John Leidel TCL</cp:lastModifiedBy>
  <cp:revision>487</cp:revision>
  <cp:lastPrinted>2025-05-27T14:20:00Z</cp:lastPrinted>
  <dcterms:created xsi:type="dcterms:W3CDTF">2022-11-13T17:31:09Z</dcterms:created>
  <dcterms:modified xsi:type="dcterms:W3CDTF">2025-05-28T13:19:17Z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2022-11-13T00:00:00Z</vt:filetime>
  </property>
  <property fmtid="{D5CDD505-2E9C-101B-9397-08002B2CF9AE}" pid="3" name="Creator">
    <vt:lpwstr>Canva</vt:lpwstr>
  </property>
  <property fmtid="{D5CDD505-2E9C-101B-9397-08002B2CF9AE}" pid="4" name="Producer">
    <vt:lpwstr>Canva</vt:lpwstr>
  </property>
  <property fmtid="{D5CDD505-2E9C-101B-9397-08002B2CF9AE}" pid="5" name="LastSaved">
    <vt:filetime>2022-11-13T00:00:00Z</vt:filetime>
  </property>
</Properties>
</file>